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2" r:id="rId1"/>
    <p:sldMasterId id="2147483666" r:id="rId2"/>
  </p:sldMasterIdLst>
  <p:notesMasterIdLst>
    <p:notesMasterId r:id="rId46"/>
  </p:notesMasterIdLst>
  <p:sldIdLst>
    <p:sldId id="259" r:id="rId3"/>
    <p:sldId id="264" r:id="rId4"/>
    <p:sldId id="262" r:id="rId5"/>
    <p:sldId id="267" r:id="rId6"/>
    <p:sldId id="268" r:id="rId7"/>
    <p:sldId id="294" r:id="rId8"/>
    <p:sldId id="295" r:id="rId9"/>
    <p:sldId id="296" r:id="rId10"/>
    <p:sldId id="297" r:id="rId11"/>
    <p:sldId id="298" r:id="rId12"/>
    <p:sldId id="299" r:id="rId13"/>
    <p:sldId id="285" r:id="rId14"/>
    <p:sldId id="269" r:id="rId15"/>
    <p:sldId id="271" r:id="rId16"/>
    <p:sldId id="270" r:id="rId17"/>
    <p:sldId id="272" r:id="rId18"/>
    <p:sldId id="286" r:id="rId19"/>
    <p:sldId id="287" r:id="rId20"/>
    <p:sldId id="288" r:id="rId21"/>
    <p:sldId id="289" r:id="rId22"/>
    <p:sldId id="290" r:id="rId23"/>
    <p:sldId id="292" r:id="rId24"/>
    <p:sldId id="291" r:id="rId25"/>
    <p:sldId id="293" r:id="rId26"/>
    <p:sldId id="273" r:id="rId27"/>
    <p:sldId id="274" r:id="rId28"/>
    <p:sldId id="276" r:id="rId29"/>
    <p:sldId id="275" r:id="rId30"/>
    <p:sldId id="300" r:id="rId31"/>
    <p:sldId id="277" r:id="rId32"/>
    <p:sldId id="278" r:id="rId33"/>
    <p:sldId id="280" r:id="rId34"/>
    <p:sldId id="281" r:id="rId35"/>
    <p:sldId id="279" r:id="rId36"/>
    <p:sldId id="301" r:id="rId37"/>
    <p:sldId id="302" r:id="rId38"/>
    <p:sldId id="305" r:id="rId39"/>
    <p:sldId id="304" r:id="rId40"/>
    <p:sldId id="303" r:id="rId41"/>
    <p:sldId id="282" r:id="rId42"/>
    <p:sldId id="283" r:id="rId43"/>
    <p:sldId id="284" r:id="rId44"/>
    <p:sldId id="263" r:id="rId4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09">
          <p15:clr>
            <a:srgbClr val="A4A3A4"/>
          </p15:clr>
        </p15:guide>
        <p15:guide id="2" pos="344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33006F"/>
    <a:srgbClr val="05FBFB"/>
    <a:srgbClr val="84FFFF"/>
    <a:srgbClr val="FFFF66"/>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636" autoAdjust="0"/>
    <p:restoredTop sz="94660"/>
  </p:normalViewPr>
  <p:slideViewPr>
    <p:cSldViewPr snapToGrid="0" snapToObjects="1" showGuides="1">
      <p:cViewPr varScale="1">
        <p:scale>
          <a:sx n="106" d="100"/>
          <a:sy n="106" d="100"/>
        </p:scale>
        <p:origin x="480" y="144"/>
      </p:cViewPr>
      <p:guideLst>
        <p:guide orient="horz" pos="2109"/>
        <p:guide pos="3448"/>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viewProps" Target="viewProps.xml"/><Relationship Id="rId8"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FA2B8E1-5490-413D-8326-01F29C88A788}" type="datetimeFigureOut">
              <a:rPr lang="en-US" smtClean="0"/>
              <a:t>7/26/2015</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2C2D075-A343-4896-B210-0385E62CD34B}" type="slidenum">
              <a:rPr lang="en-US" smtClean="0"/>
              <a:t>‹#›</a:t>
            </a:fld>
            <a:endParaRPr lang="en-US"/>
          </a:p>
        </p:txBody>
      </p:sp>
    </p:spTree>
    <p:extLst>
      <p:ext uri="{BB962C8B-B14F-4D97-AF65-F5344CB8AC3E}">
        <p14:creationId xmlns:p14="http://schemas.microsoft.com/office/powerpoint/2010/main" val="25829198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emf"/></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5.emf"/></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Master" Target="../slideMasters/slideMaster2.xml"/><Relationship Id="rId5" Type="http://schemas.openxmlformats.org/officeDocument/2006/relationships/image" Target="../media/image4.png"/><Relationship Id="rId4" Type="http://schemas.openxmlformats.org/officeDocument/2006/relationships/image" Target="../media/image5.emf"/></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6.emf"/><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6.emf"/><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6.emf"/><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ext Placeholder 5"/>
          <p:cNvSpPr>
            <a:spLocks noGrp="1"/>
          </p:cNvSpPr>
          <p:nvPr>
            <p:ph type="body" sz="quarter" idx="10" hasCustomPrompt="1"/>
          </p:nvPr>
        </p:nvSpPr>
        <p:spPr>
          <a:xfrm>
            <a:off x="671757" y="2046060"/>
            <a:ext cx="6972300" cy="2641756"/>
          </a:xfrm>
          <a:prstGeom prst="rect">
            <a:avLst/>
          </a:prstGeom>
        </p:spPr>
        <p:txBody>
          <a:bodyPr>
            <a:normAutofit/>
          </a:bodyPr>
          <a:lstStyle>
            <a:lvl1pPr marL="0" indent="0">
              <a:lnSpc>
                <a:spcPct val="100000"/>
              </a:lnSpc>
              <a:buNone/>
              <a:defRPr sz="5000" b="0" i="0" baseline="0">
                <a:solidFill>
                  <a:schemeClr val="tx1"/>
                </a:solidFill>
                <a:latin typeface="Encode Sans Normal Black"/>
                <a:cs typeface="Encode Sans Normal Black"/>
              </a:defRPr>
            </a:lvl1pPr>
            <a:lvl2pPr marL="457200" indent="0">
              <a:buNone/>
              <a:defRPr b="0" i="0">
                <a:solidFill>
                  <a:srgbClr val="E8D3A2"/>
                </a:solidFill>
                <a:latin typeface="Encode Sans Normal Black"/>
                <a:cs typeface="Encode Sans Normal Black"/>
              </a:defRPr>
            </a:lvl2pPr>
            <a:lvl3pPr marL="914400" indent="0">
              <a:buNone/>
              <a:defRPr b="0" i="0">
                <a:solidFill>
                  <a:srgbClr val="E8D3A2"/>
                </a:solidFill>
                <a:latin typeface="Encode Sans Normal Black"/>
                <a:cs typeface="Encode Sans Normal Black"/>
              </a:defRPr>
            </a:lvl3pPr>
            <a:lvl4pPr marL="1371600" indent="0">
              <a:buNone/>
              <a:defRPr b="0" i="0">
                <a:solidFill>
                  <a:srgbClr val="E8D3A2"/>
                </a:solidFill>
                <a:latin typeface="Encode Sans Normal Black"/>
                <a:cs typeface="Encode Sans Normal Black"/>
              </a:defRPr>
            </a:lvl4pPr>
            <a:lvl5pPr marL="1828800" indent="0">
              <a:buNone/>
              <a:defRPr b="0" i="0">
                <a:solidFill>
                  <a:srgbClr val="E8D3A2"/>
                </a:solidFill>
                <a:latin typeface="Encode Sans Normal Black"/>
                <a:cs typeface="Encode Sans Normal Black"/>
              </a:defRPr>
            </a:lvl5pPr>
          </a:lstStyle>
          <a:p>
            <a:pPr lvl="0"/>
            <a:r>
              <a:rPr lang="en-US" dirty="0" smtClean="0"/>
              <a:t>TITLE HERE</a:t>
            </a:r>
          </a:p>
          <a:p>
            <a:pPr lvl="0"/>
            <a:r>
              <a:rPr lang="en-US" dirty="0" smtClean="0"/>
              <a:t>ENCODE NORMAL</a:t>
            </a:r>
          </a:p>
          <a:p>
            <a:pPr lvl="0"/>
            <a:r>
              <a:rPr lang="en-US" dirty="0" smtClean="0"/>
              <a:t>BLACK, 50 PT. </a:t>
            </a:r>
            <a:endParaRPr lang="en-US" dirty="0"/>
          </a:p>
        </p:txBody>
      </p:sp>
      <p:pic>
        <p:nvPicPr>
          <p:cNvPr id="3" name="Picture 2"/>
          <p:cNvPicPr>
            <a:picLocks noChangeAspect="1"/>
          </p:cNvPicPr>
          <p:nvPr userDrawn="1"/>
        </p:nvPicPr>
        <p:blipFill>
          <a:blip r:embed="rId2"/>
          <a:stretch>
            <a:fillRect/>
          </a:stretch>
        </p:blipFill>
        <p:spPr>
          <a:xfrm>
            <a:off x="779463" y="4687816"/>
            <a:ext cx="1600200" cy="139700"/>
          </a:xfrm>
          <a:prstGeom prst="rect">
            <a:avLst/>
          </a:prstGeom>
        </p:spPr>
      </p:pic>
      <p:pic>
        <p:nvPicPr>
          <p:cNvPr id="4" name="Picture 3"/>
          <p:cNvPicPr>
            <a:picLocks noChangeAspect="1"/>
          </p:cNvPicPr>
          <p:nvPr userDrawn="1"/>
        </p:nvPicPr>
        <p:blipFill>
          <a:blip r:embed="rId3"/>
          <a:stretch>
            <a:fillRect/>
          </a:stretch>
        </p:blipFill>
        <p:spPr>
          <a:xfrm>
            <a:off x="7790289" y="5686764"/>
            <a:ext cx="1371600" cy="927100"/>
          </a:xfrm>
          <a:prstGeom prst="rect">
            <a:avLst/>
          </a:prstGeom>
        </p:spPr>
      </p:pic>
      <p:pic>
        <p:nvPicPr>
          <p:cNvPr id="5" name="Picture 4"/>
          <p:cNvPicPr>
            <a:picLocks noChangeAspect="1"/>
          </p:cNvPicPr>
          <p:nvPr userDrawn="1"/>
        </p:nvPicPr>
        <p:blipFill>
          <a:blip r:embed="rId4"/>
          <a:stretch>
            <a:fillRect/>
          </a:stretch>
        </p:blipFill>
        <p:spPr>
          <a:xfrm>
            <a:off x="792039" y="1316903"/>
            <a:ext cx="2425295" cy="162965"/>
          </a:xfrm>
          <a:prstGeom prst="rect">
            <a:avLst/>
          </a:prstGeom>
        </p:spPr>
      </p:pic>
      <p:pic>
        <p:nvPicPr>
          <p:cNvPr id="7" name="Picture 6" descr="AngleBackground_gold_RGB.png"/>
          <p:cNvPicPr>
            <a:picLocks noChangeAspect="1"/>
          </p:cNvPicPr>
          <p:nvPr userDrawn="1"/>
        </p:nvPicPr>
        <p:blipFill rotWithShape="1">
          <a:blip r:embed="rId5">
            <a:extLst>
              <a:ext uri="{28A0092B-C50C-407E-A947-70E740481C1C}">
                <a14:useLocalDpi xmlns:a14="http://schemas.microsoft.com/office/drawing/2010/main" val="0"/>
              </a:ext>
            </a:extLst>
          </a:blip>
          <a:srcRect l="21047" t="2698" r="20731" b="93348"/>
          <a:stretch/>
        </p:blipFill>
        <p:spPr>
          <a:xfrm>
            <a:off x="-71554" y="-139701"/>
            <a:ext cx="9367953" cy="479735"/>
          </a:xfrm>
          <a:prstGeom prst="rect">
            <a:avLst/>
          </a:prstGeom>
        </p:spPr>
      </p:pic>
    </p:spTree>
    <p:extLst>
      <p:ext uri="{BB962C8B-B14F-4D97-AF65-F5344CB8AC3E}">
        <p14:creationId xmlns:p14="http://schemas.microsoft.com/office/powerpoint/2010/main" val="33971910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Header + Subheader + Content">
    <p:spTree>
      <p:nvGrpSpPr>
        <p:cNvPr id="1" name=""/>
        <p:cNvGrpSpPr/>
        <p:nvPr/>
      </p:nvGrpSpPr>
      <p:grpSpPr>
        <a:xfrm>
          <a:off x="0" y="0"/>
          <a:ext cx="0" cy="0"/>
          <a:chOff x="0" y="0"/>
          <a:chExt cx="0" cy="0"/>
        </a:xfrm>
      </p:grpSpPr>
      <p:sp>
        <p:nvSpPr>
          <p:cNvPr id="3" name="Text Placeholder 5"/>
          <p:cNvSpPr>
            <a:spLocks noGrp="1"/>
          </p:cNvSpPr>
          <p:nvPr>
            <p:ph type="body" sz="quarter" idx="10" hasCustomPrompt="1"/>
          </p:nvPr>
        </p:nvSpPr>
        <p:spPr>
          <a:xfrm>
            <a:off x="671757" y="371510"/>
            <a:ext cx="8184662" cy="991998"/>
          </a:xfrm>
          <a:prstGeom prst="rect">
            <a:avLst/>
          </a:prstGeom>
        </p:spPr>
        <p:txBody>
          <a:bodyPr>
            <a:normAutofit/>
          </a:bodyPr>
          <a:lstStyle>
            <a:lvl1pPr marL="0" indent="0">
              <a:lnSpc>
                <a:spcPct val="90000"/>
              </a:lnSpc>
              <a:buNone/>
              <a:defRPr sz="3000" b="0" i="0" baseline="0">
                <a:solidFill>
                  <a:srgbClr val="33006F"/>
                </a:solidFill>
                <a:latin typeface="Encode Sans Normal Black"/>
                <a:cs typeface="Encode Sans Normal Black"/>
              </a:defRPr>
            </a:lvl1pPr>
            <a:lvl2pPr marL="457200" indent="0">
              <a:buNone/>
              <a:defRPr b="0" i="0">
                <a:solidFill>
                  <a:srgbClr val="E8D3A2"/>
                </a:solidFill>
                <a:latin typeface="Encode Sans Normal Black"/>
                <a:cs typeface="Encode Sans Normal Black"/>
              </a:defRPr>
            </a:lvl2pPr>
            <a:lvl3pPr marL="914400" indent="0">
              <a:buNone/>
              <a:defRPr b="0" i="0">
                <a:solidFill>
                  <a:srgbClr val="E8D3A2"/>
                </a:solidFill>
                <a:latin typeface="Encode Sans Normal Black"/>
                <a:cs typeface="Encode Sans Normal Black"/>
              </a:defRPr>
            </a:lvl3pPr>
            <a:lvl4pPr marL="1371600" indent="0">
              <a:buNone/>
              <a:defRPr b="0" i="0">
                <a:solidFill>
                  <a:srgbClr val="E8D3A2"/>
                </a:solidFill>
                <a:latin typeface="Encode Sans Normal Black"/>
                <a:cs typeface="Encode Sans Normal Black"/>
              </a:defRPr>
            </a:lvl4pPr>
            <a:lvl5pPr marL="1828800" indent="0">
              <a:buNone/>
              <a:defRPr b="0" i="0">
                <a:solidFill>
                  <a:srgbClr val="E8D3A2"/>
                </a:solidFill>
                <a:latin typeface="Encode Sans Normal Black"/>
                <a:cs typeface="Encode Sans Normal Black"/>
              </a:defRPr>
            </a:lvl5pPr>
          </a:lstStyle>
          <a:p>
            <a:pPr lvl="0"/>
            <a:r>
              <a:rPr lang="en-US" dirty="0" smtClean="0"/>
              <a:t>HEADER HERE </a:t>
            </a:r>
          </a:p>
          <a:p>
            <a:pPr lvl="0"/>
            <a:r>
              <a:rPr lang="en-US" dirty="0" smtClean="0"/>
              <a:t>(ENCODE NORMAL BLACK, 30 PT.)</a:t>
            </a:r>
            <a:endParaRPr lang="en-US" dirty="0"/>
          </a:p>
        </p:txBody>
      </p:sp>
      <p:sp>
        <p:nvSpPr>
          <p:cNvPr id="4" name="Text Placeholder 9"/>
          <p:cNvSpPr>
            <a:spLocks noGrp="1"/>
          </p:cNvSpPr>
          <p:nvPr>
            <p:ph type="body" sz="quarter" idx="11" hasCustomPrompt="1"/>
          </p:nvPr>
        </p:nvSpPr>
        <p:spPr>
          <a:xfrm>
            <a:off x="659305" y="2320240"/>
            <a:ext cx="8197114" cy="3117862"/>
          </a:xfrm>
          <a:prstGeom prst="rect">
            <a:avLst/>
          </a:prstGeom>
        </p:spPr>
        <p:txBody>
          <a:bodyPr/>
          <a:lstStyle>
            <a:lvl1pPr marL="342900" indent="-342900">
              <a:buFont typeface="Lucida Grande"/>
              <a:buChar char="&gt;"/>
              <a:defRPr sz="2400" b="0" i="0" baseline="0">
                <a:solidFill>
                  <a:schemeClr val="tx2"/>
                </a:solidFill>
                <a:latin typeface="Open Sans Light"/>
                <a:cs typeface="Open Sans Light"/>
              </a:defRPr>
            </a:lvl1pPr>
            <a:lvl2pPr>
              <a:defRPr sz="2000" b="0" i="0" baseline="0">
                <a:solidFill>
                  <a:schemeClr val="tx2"/>
                </a:solidFill>
                <a:latin typeface="Open Sans Light"/>
                <a:cs typeface="Open Sans Light"/>
              </a:defRPr>
            </a:lvl2pPr>
            <a:lvl3pPr marL="1143000" indent="-228600">
              <a:buSzPct val="100000"/>
              <a:buFont typeface="Lucida Grande"/>
              <a:buChar char="&gt;"/>
              <a:defRPr sz="1800" b="0" i="0" baseline="0">
                <a:solidFill>
                  <a:schemeClr val="tx2"/>
                </a:solidFill>
                <a:latin typeface="Open Sans Light"/>
                <a:cs typeface="Open Sans Light"/>
              </a:defRPr>
            </a:lvl3pPr>
            <a:lvl4pPr>
              <a:defRPr sz="1600" b="0" i="0" baseline="0">
                <a:solidFill>
                  <a:schemeClr val="tx2"/>
                </a:solidFill>
                <a:latin typeface="Open Sans Light"/>
                <a:cs typeface="Open Sans Light"/>
              </a:defRPr>
            </a:lvl4pPr>
            <a:lvl5pPr marL="2057400" indent="-228600">
              <a:buFont typeface="Lucida Grande"/>
              <a:buChar char="&gt;"/>
              <a:defRPr sz="1400" b="0" i="0" baseline="0">
                <a:solidFill>
                  <a:schemeClr val="tx2"/>
                </a:solidFill>
                <a:latin typeface="Open Sans Light"/>
                <a:cs typeface="Open Sans Light"/>
              </a:defRPr>
            </a:lvl5pPr>
          </a:lstStyle>
          <a:p>
            <a:pPr lvl="0"/>
            <a:r>
              <a:rPr lang="en-US" dirty="0" smtClean="0"/>
              <a:t>Content here (Open Sans Light, 24 pt.)</a:t>
            </a:r>
          </a:p>
          <a:p>
            <a:pPr lvl="1"/>
            <a:r>
              <a:rPr lang="en-US" dirty="0" smtClean="0"/>
              <a:t>Second level (Open Sans Light, 20)</a:t>
            </a:r>
          </a:p>
          <a:p>
            <a:pPr lvl="2"/>
            <a:r>
              <a:rPr lang="en-US" dirty="0" smtClean="0"/>
              <a:t>Third level (Open Sans Light, 18)</a:t>
            </a:r>
          </a:p>
          <a:p>
            <a:pPr lvl="3"/>
            <a:r>
              <a:rPr lang="en-US" dirty="0" smtClean="0"/>
              <a:t>Fourth level (Open Sans Light, 16)</a:t>
            </a:r>
          </a:p>
          <a:p>
            <a:pPr lvl="4"/>
            <a:r>
              <a:rPr lang="en-US" dirty="0" smtClean="0"/>
              <a:t>Fifth level (Open Sans Light, 14)</a:t>
            </a:r>
            <a:endParaRPr lang="en-US" dirty="0"/>
          </a:p>
        </p:txBody>
      </p:sp>
      <p:pic>
        <p:nvPicPr>
          <p:cNvPr id="5" name="Picture 4"/>
          <p:cNvPicPr>
            <a:picLocks noChangeAspect="1"/>
          </p:cNvPicPr>
          <p:nvPr userDrawn="1"/>
        </p:nvPicPr>
        <p:blipFill>
          <a:blip r:embed="rId2"/>
          <a:stretch>
            <a:fillRect/>
          </a:stretch>
        </p:blipFill>
        <p:spPr>
          <a:xfrm>
            <a:off x="766763" y="1363508"/>
            <a:ext cx="1103781" cy="96362"/>
          </a:xfrm>
          <a:prstGeom prst="rect">
            <a:avLst/>
          </a:prstGeom>
        </p:spPr>
      </p:pic>
      <p:sp>
        <p:nvSpPr>
          <p:cNvPr id="6" name="Text Placeholder 5"/>
          <p:cNvSpPr>
            <a:spLocks noGrp="1"/>
          </p:cNvSpPr>
          <p:nvPr>
            <p:ph type="body" sz="quarter" idx="12" hasCustomPrompt="1"/>
          </p:nvPr>
        </p:nvSpPr>
        <p:spPr>
          <a:xfrm>
            <a:off x="671757" y="1730667"/>
            <a:ext cx="8184662" cy="411171"/>
          </a:xfrm>
          <a:prstGeom prst="rect">
            <a:avLst/>
          </a:prstGeom>
        </p:spPr>
        <p:txBody>
          <a:bodyPr>
            <a:noAutofit/>
          </a:bodyPr>
          <a:lstStyle>
            <a:lvl1pPr marL="0" indent="0">
              <a:lnSpc>
                <a:spcPct val="90000"/>
              </a:lnSpc>
              <a:buNone/>
              <a:defRPr sz="2400" b="0" i="0" baseline="0">
                <a:solidFill>
                  <a:srgbClr val="33006F"/>
                </a:solidFill>
                <a:latin typeface="Uni Sans Regular"/>
                <a:cs typeface="Uni Sans Regular"/>
              </a:defRPr>
            </a:lvl1pPr>
            <a:lvl2pPr marL="457200" indent="0">
              <a:buNone/>
              <a:defRPr b="0" i="0">
                <a:solidFill>
                  <a:srgbClr val="E8D3A2"/>
                </a:solidFill>
                <a:latin typeface="Encode Sans Normal Black"/>
                <a:cs typeface="Encode Sans Normal Black"/>
              </a:defRPr>
            </a:lvl2pPr>
            <a:lvl3pPr marL="914400" indent="0">
              <a:buNone/>
              <a:defRPr b="0" i="0">
                <a:solidFill>
                  <a:srgbClr val="E8D3A2"/>
                </a:solidFill>
                <a:latin typeface="Encode Sans Normal Black"/>
                <a:cs typeface="Encode Sans Normal Black"/>
              </a:defRPr>
            </a:lvl3pPr>
            <a:lvl4pPr marL="1371600" indent="0">
              <a:buNone/>
              <a:defRPr b="0" i="0">
                <a:solidFill>
                  <a:srgbClr val="E8D3A2"/>
                </a:solidFill>
                <a:latin typeface="Encode Sans Normal Black"/>
                <a:cs typeface="Encode Sans Normal Black"/>
              </a:defRPr>
            </a:lvl4pPr>
            <a:lvl5pPr marL="1828800" indent="0">
              <a:buNone/>
              <a:defRPr b="0" i="0">
                <a:solidFill>
                  <a:srgbClr val="E8D3A2"/>
                </a:solidFill>
                <a:latin typeface="Encode Sans Normal Black"/>
                <a:cs typeface="Encode Sans Normal Black"/>
              </a:defRPr>
            </a:lvl5pPr>
          </a:lstStyle>
          <a:p>
            <a:pPr lvl="0"/>
            <a:r>
              <a:rPr lang="en-US" dirty="0" smtClean="0"/>
              <a:t>SUB-HEADER HERE (UNI SANS LIGHT, 24 PT.)</a:t>
            </a:r>
            <a:endParaRPr lang="en-US" dirty="0"/>
          </a:p>
        </p:txBody>
      </p:sp>
      <p:pic>
        <p:nvPicPr>
          <p:cNvPr id="9" name="Picture 8"/>
          <p:cNvPicPr>
            <a:picLocks noChangeAspect="1"/>
          </p:cNvPicPr>
          <p:nvPr userDrawn="1"/>
        </p:nvPicPr>
        <p:blipFill>
          <a:blip r:embed="rId3"/>
          <a:stretch>
            <a:fillRect/>
          </a:stretch>
        </p:blipFill>
        <p:spPr>
          <a:xfrm>
            <a:off x="7790289" y="5686764"/>
            <a:ext cx="1371600" cy="927100"/>
          </a:xfrm>
          <a:prstGeom prst="rect">
            <a:avLst/>
          </a:prstGeom>
        </p:spPr>
      </p:pic>
      <p:pic>
        <p:nvPicPr>
          <p:cNvPr id="7" name="Picture 6" descr="AngleBackground_gold_RGB.png"/>
          <p:cNvPicPr>
            <a:picLocks noChangeAspect="1"/>
          </p:cNvPicPr>
          <p:nvPr userDrawn="1"/>
        </p:nvPicPr>
        <p:blipFill rotWithShape="1">
          <a:blip r:embed="rId4">
            <a:extLst>
              <a:ext uri="{28A0092B-C50C-407E-A947-70E740481C1C}">
                <a14:useLocalDpi xmlns:a14="http://schemas.microsoft.com/office/drawing/2010/main" val="0"/>
              </a:ext>
            </a:extLst>
          </a:blip>
          <a:srcRect l="21047" t="2698" r="20731" b="93348"/>
          <a:stretch/>
        </p:blipFill>
        <p:spPr>
          <a:xfrm>
            <a:off x="-71554" y="-139701"/>
            <a:ext cx="9367953" cy="479735"/>
          </a:xfrm>
          <a:prstGeom prst="rect">
            <a:avLst/>
          </a:prstGeom>
        </p:spPr>
      </p:pic>
    </p:spTree>
    <p:extLst>
      <p:ext uri="{BB962C8B-B14F-4D97-AF65-F5344CB8AC3E}">
        <p14:creationId xmlns:p14="http://schemas.microsoft.com/office/powerpoint/2010/main" val="30728726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Header + Content">
    <p:spTree>
      <p:nvGrpSpPr>
        <p:cNvPr id="1" name=""/>
        <p:cNvGrpSpPr/>
        <p:nvPr/>
      </p:nvGrpSpPr>
      <p:grpSpPr>
        <a:xfrm>
          <a:off x="0" y="0"/>
          <a:ext cx="0" cy="0"/>
          <a:chOff x="0" y="0"/>
          <a:chExt cx="0" cy="0"/>
        </a:xfrm>
      </p:grpSpPr>
      <p:sp>
        <p:nvSpPr>
          <p:cNvPr id="3" name="Text Placeholder 5"/>
          <p:cNvSpPr>
            <a:spLocks noGrp="1"/>
          </p:cNvSpPr>
          <p:nvPr>
            <p:ph type="body" sz="quarter" idx="10" hasCustomPrompt="1"/>
          </p:nvPr>
        </p:nvSpPr>
        <p:spPr>
          <a:xfrm>
            <a:off x="671757" y="371510"/>
            <a:ext cx="8184662" cy="991998"/>
          </a:xfrm>
          <a:prstGeom prst="rect">
            <a:avLst/>
          </a:prstGeom>
        </p:spPr>
        <p:txBody>
          <a:bodyPr>
            <a:normAutofit/>
          </a:bodyPr>
          <a:lstStyle>
            <a:lvl1pPr marL="0" indent="0">
              <a:lnSpc>
                <a:spcPct val="90000"/>
              </a:lnSpc>
              <a:buNone/>
              <a:defRPr sz="3000" b="0" i="0" baseline="0">
                <a:solidFill>
                  <a:srgbClr val="33006F"/>
                </a:solidFill>
                <a:latin typeface="Encode Sans Normal Black"/>
                <a:cs typeface="Encode Sans Normal Black"/>
              </a:defRPr>
            </a:lvl1pPr>
            <a:lvl2pPr marL="457200" indent="0">
              <a:buNone/>
              <a:defRPr b="0" i="0">
                <a:solidFill>
                  <a:srgbClr val="E8D3A2"/>
                </a:solidFill>
                <a:latin typeface="Encode Sans Normal Black"/>
                <a:cs typeface="Encode Sans Normal Black"/>
              </a:defRPr>
            </a:lvl2pPr>
            <a:lvl3pPr marL="914400" indent="0">
              <a:buNone/>
              <a:defRPr b="0" i="0">
                <a:solidFill>
                  <a:srgbClr val="E8D3A2"/>
                </a:solidFill>
                <a:latin typeface="Encode Sans Normal Black"/>
                <a:cs typeface="Encode Sans Normal Black"/>
              </a:defRPr>
            </a:lvl3pPr>
            <a:lvl4pPr marL="1371600" indent="0">
              <a:buNone/>
              <a:defRPr b="0" i="0">
                <a:solidFill>
                  <a:srgbClr val="E8D3A2"/>
                </a:solidFill>
                <a:latin typeface="Encode Sans Normal Black"/>
                <a:cs typeface="Encode Sans Normal Black"/>
              </a:defRPr>
            </a:lvl4pPr>
            <a:lvl5pPr marL="1828800" indent="0">
              <a:buNone/>
              <a:defRPr b="0" i="0">
                <a:solidFill>
                  <a:srgbClr val="E8D3A2"/>
                </a:solidFill>
                <a:latin typeface="Encode Sans Normal Black"/>
                <a:cs typeface="Encode Sans Normal Black"/>
              </a:defRPr>
            </a:lvl5pPr>
          </a:lstStyle>
          <a:p>
            <a:pPr lvl="0"/>
            <a:r>
              <a:rPr lang="en-US" dirty="0" smtClean="0"/>
              <a:t>HEADER HERE </a:t>
            </a:r>
          </a:p>
          <a:p>
            <a:pPr lvl="0"/>
            <a:r>
              <a:rPr lang="en-US" dirty="0" smtClean="0"/>
              <a:t>(ENCODE NORMAL BLACK, 30 PT.)</a:t>
            </a:r>
            <a:endParaRPr lang="en-US" dirty="0"/>
          </a:p>
        </p:txBody>
      </p:sp>
      <p:sp>
        <p:nvSpPr>
          <p:cNvPr id="6" name="Text Placeholder 9"/>
          <p:cNvSpPr>
            <a:spLocks noGrp="1"/>
          </p:cNvSpPr>
          <p:nvPr>
            <p:ph type="body" sz="quarter" idx="11" hasCustomPrompt="1"/>
          </p:nvPr>
        </p:nvSpPr>
        <p:spPr>
          <a:xfrm>
            <a:off x="659305" y="1736726"/>
            <a:ext cx="8196210" cy="3701376"/>
          </a:xfrm>
          <a:prstGeom prst="rect">
            <a:avLst/>
          </a:prstGeom>
        </p:spPr>
        <p:txBody>
          <a:bodyPr/>
          <a:lstStyle>
            <a:lvl1pPr marL="342900" indent="-342900">
              <a:buFont typeface="Lucida Grande"/>
              <a:buChar char="&gt;"/>
              <a:defRPr sz="2400" b="0" i="0" baseline="0">
                <a:solidFill>
                  <a:schemeClr val="accent1"/>
                </a:solidFill>
                <a:latin typeface="Open Sans Light"/>
                <a:cs typeface="Open Sans Light"/>
              </a:defRPr>
            </a:lvl1pPr>
            <a:lvl2pPr>
              <a:defRPr sz="2000" b="0" i="0" baseline="0">
                <a:solidFill>
                  <a:schemeClr val="accent1"/>
                </a:solidFill>
                <a:latin typeface="Open Sans Light"/>
                <a:cs typeface="Open Sans Light"/>
              </a:defRPr>
            </a:lvl2pPr>
            <a:lvl3pPr marL="1143000" indent="-228600">
              <a:buSzPct val="100000"/>
              <a:buFont typeface="Lucida Grande"/>
              <a:buChar char="&gt;"/>
              <a:defRPr sz="1800" b="0" i="0" baseline="0">
                <a:solidFill>
                  <a:schemeClr val="accent1"/>
                </a:solidFill>
                <a:latin typeface="Open Sans Light"/>
                <a:cs typeface="Open Sans Light"/>
              </a:defRPr>
            </a:lvl3pPr>
            <a:lvl4pPr>
              <a:defRPr sz="1600" b="0" i="0" baseline="0">
                <a:solidFill>
                  <a:schemeClr val="accent1"/>
                </a:solidFill>
                <a:latin typeface="Open Sans Light"/>
                <a:cs typeface="Open Sans Light"/>
              </a:defRPr>
            </a:lvl4pPr>
            <a:lvl5pPr marL="2057400" indent="-228600">
              <a:buFont typeface="Lucida Grande"/>
              <a:buChar char="&gt;"/>
              <a:defRPr sz="1400" b="0" i="0" baseline="0">
                <a:solidFill>
                  <a:schemeClr val="accent1"/>
                </a:solidFill>
                <a:latin typeface="Open Sans Light"/>
                <a:cs typeface="Open Sans Light"/>
              </a:defRPr>
            </a:lvl5pPr>
          </a:lstStyle>
          <a:p>
            <a:pPr lvl="0"/>
            <a:r>
              <a:rPr lang="en-US" dirty="0" smtClean="0"/>
              <a:t>Bulleted content here (Open Sans Light, 24 pt.)</a:t>
            </a:r>
          </a:p>
          <a:p>
            <a:pPr lvl="1"/>
            <a:r>
              <a:rPr lang="en-US" dirty="0" smtClean="0"/>
              <a:t>Second level (Open Sans Light, 20)</a:t>
            </a:r>
          </a:p>
          <a:p>
            <a:pPr lvl="2"/>
            <a:r>
              <a:rPr lang="en-US" dirty="0" smtClean="0"/>
              <a:t>Third level (Open Sans Light, 18)</a:t>
            </a:r>
          </a:p>
          <a:p>
            <a:pPr lvl="3"/>
            <a:r>
              <a:rPr lang="en-US" dirty="0" smtClean="0"/>
              <a:t>Fourth level (Open Sans Light, 16)</a:t>
            </a:r>
          </a:p>
          <a:p>
            <a:pPr lvl="4"/>
            <a:r>
              <a:rPr lang="en-US" dirty="0" smtClean="0"/>
              <a:t>Fifth level (Open Sans Light, 14)</a:t>
            </a:r>
            <a:endParaRPr lang="en-US" dirty="0"/>
          </a:p>
        </p:txBody>
      </p:sp>
      <p:pic>
        <p:nvPicPr>
          <p:cNvPr id="7" name="Picture 6"/>
          <p:cNvPicPr>
            <a:picLocks noChangeAspect="1"/>
          </p:cNvPicPr>
          <p:nvPr userDrawn="1"/>
        </p:nvPicPr>
        <p:blipFill>
          <a:blip r:embed="rId2"/>
          <a:stretch>
            <a:fillRect/>
          </a:stretch>
        </p:blipFill>
        <p:spPr>
          <a:xfrm>
            <a:off x="766763" y="1363508"/>
            <a:ext cx="1103781" cy="96362"/>
          </a:xfrm>
          <a:prstGeom prst="rect">
            <a:avLst/>
          </a:prstGeom>
        </p:spPr>
      </p:pic>
      <p:pic>
        <p:nvPicPr>
          <p:cNvPr id="10" name="Picture 9"/>
          <p:cNvPicPr>
            <a:picLocks noChangeAspect="1"/>
          </p:cNvPicPr>
          <p:nvPr userDrawn="1"/>
        </p:nvPicPr>
        <p:blipFill>
          <a:blip r:embed="rId3"/>
          <a:stretch>
            <a:fillRect/>
          </a:stretch>
        </p:blipFill>
        <p:spPr>
          <a:xfrm>
            <a:off x="7790289" y="5686764"/>
            <a:ext cx="1371600" cy="927100"/>
          </a:xfrm>
          <a:prstGeom prst="rect">
            <a:avLst/>
          </a:prstGeom>
        </p:spPr>
      </p:pic>
      <p:pic>
        <p:nvPicPr>
          <p:cNvPr id="8" name="Picture 7" descr="AngleBackground_gold_RGB.png"/>
          <p:cNvPicPr>
            <a:picLocks noChangeAspect="1"/>
          </p:cNvPicPr>
          <p:nvPr userDrawn="1"/>
        </p:nvPicPr>
        <p:blipFill rotWithShape="1">
          <a:blip r:embed="rId4">
            <a:extLst>
              <a:ext uri="{28A0092B-C50C-407E-A947-70E740481C1C}">
                <a14:useLocalDpi xmlns:a14="http://schemas.microsoft.com/office/drawing/2010/main" val="0"/>
              </a:ext>
            </a:extLst>
          </a:blip>
          <a:srcRect l="21047" t="2698" r="20731" b="93348"/>
          <a:stretch/>
        </p:blipFill>
        <p:spPr>
          <a:xfrm>
            <a:off x="-71554" y="-139701"/>
            <a:ext cx="9367953" cy="479735"/>
          </a:xfrm>
          <a:prstGeom prst="rect">
            <a:avLst/>
          </a:prstGeom>
        </p:spPr>
      </p:pic>
    </p:spTree>
    <p:extLst>
      <p:ext uri="{BB962C8B-B14F-4D97-AF65-F5344CB8AC3E}">
        <p14:creationId xmlns:p14="http://schemas.microsoft.com/office/powerpoint/2010/main" val="14502204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Header + Graphic">
    <p:spTree>
      <p:nvGrpSpPr>
        <p:cNvPr id="1" name=""/>
        <p:cNvGrpSpPr/>
        <p:nvPr/>
      </p:nvGrpSpPr>
      <p:grpSpPr>
        <a:xfrm>
          <a:off x="0" y="0"/>
          <a:ext cx="0" cy="0"/>
          <a:chOff x="0" y="0"/>
          <a:chExt cx="0" cy="0"/>
        </a:xfrm>
      </p:grpSpPr>
      <p:sp>
        <p:nvSpPr>
          <p:cNvPr id="12" name="Chart Placeholder 11"/>
          <p:cNvSpPr>
            <a:spLocks noGrp="1"/>
          </p:cNvSpPr>
          <p:nvPr>
            <p:ph type="chart" sz="quarter" idx="12" hasCustomPrompt="1"/>
          </p:nvPr>
        </p:nvSpPr>
        <p:spPr>
          <a:xfrm>
            <a:off x="766763" y="1736725"/>
            <a:ext cx="8021637" cy="3656655"/>
          </a:xfrm>
          <a:prstGeom prst="rect">
            <a:avLst/>
          </a:prstGeom>
        </p:spPr>
        <p:txBody>
          <a:bodyPr>
            <a:normAutofit/>
          </a:bodyPr>
          <a:lstStyle>
            <a:lvl1pPr marL="0" indent="0">
              <a:buNone/>
              <a:defRPr sz="2400" b="0" i="0" baseline="0">
                <a:solidFill>
                  <a:srgbClr val="999999"/>
                </a:solidFill>
                <a:latin typeface="Open Sans Light"/>
                <a:cs typeface="Open Sans Light"/>
              </a:defRPr>
            </a:lvl1pPr>
          </a:lstStyle>
          <a:p>
            <a:r>
              <a:rPr lang="en-US" dirty="0" smtClean="0"/>
              <a:t>Graphic Here</a:t>
            </a:r>
            <a:endParaRPr lang="en-US" dirty="0"/>
          </a:p>
        </p:txBody>
      </p:sp>
      <p:sp>
        <p:nvSpPr>
          <p:cNvPr id="13" name="Text Placeholder 5"/>
          <p:cNvSpPr>
            <a:spLocks noGrp="1"/>
          </p:cNvSpPr>
          <p:nvPr>
            <p:ph type="body" sz="quarter" idx="10" hasCustomPrompt="1"/>
          </p:nvPr>
        </p:nvSpPr>
        <p:spPr>
          <a:xfrm>
            <a:off x="671757" y="371510"/>
            <a:ext cx="8184662" cy="991998"/>
          </a:xfrm>
          <a:prstGeom prst="rect">
            <a:avLst/>
          </a:prstGeom>
        </p:spPr>
        <p:txBody>
          <a:bodyPr>
            <a:normAutofit/>
          </a:bodyPr>
          <a:lstStyle>
            <a:lvl1pPr marL="0" indent="0">
              <a:lnSpc>
                <a:spcPct val="90000"/>
              </a:lnSpc>
              <a:buNone/>
              <a:defRPr sz="3000" b="0" i="0" baseline="0">
                <a:solidFill>
                  <a:srgbClr val="33006F"/>
                </a:solidFill>
                <a:latin typeface="Encode Sans Normal Black"/>
                <a:cs typeface="Encode Sans Normal Black"/>
              </a:defRPr>
            </a:lvl1pPr>
            <a:lvl2pPr marL="457200" indent="0">
              <a:buNone/>
              <a:defRPr b="0" i="0">
                <a:solidFill>
                  <a:srgbClr val="E8D3A2"/>
                </a:solidFill>
                <a:latin typeface="Encode Sans Normal Black"/>
                <a:cs typeface="Encode Sans Normal Black"/>
              </a:defRPr>
            </a:lvl2pPr>
            <a:lvl3pPr marL="914400" indent="0">
              <a:buNone/>
              <a:defRPr b="0" i="0">
                <a:solidFill>
                  <a:srgbClr val="E8D3A2"/>
                </a:solidFill>
                <a:latin typeface="Encode Sans Normal Black"/>
                <a:cs typeface="Encode Sans Normal Black"/>
              </a:defRPr>
            </a:lvl3pPr>
            <a:lvl4pPr marL="1371600" indent="0">
              <a:buNone/>
              <a:defRPr b="0" i="0">
                <a:solidFill>
                  <a:srgbClr val="E8D3A2"/>
                </a:solidFill>
                <a:latin typeface="Encode Sans Normal Black"/>
                <a:cs typeface="Encode Sans Normal Black"/>
              </a:defRPr>
            </a:lvl4pPr>
            <a:lvl5pPr marL="1828800" indent="0">
              <a:buNone/>
              <a:defRPr b="0" i="0">
                <a:solidFill>
                  <a:srgbClr val="E8D3A2"/>
                </a:solidFill>
                <a:latin typeface="Encode Sans Normal Black"/>
                <a:cs typeface="Encode Sans Normal Black"/>
              </a:defRPr>
            </a:lvl5pPr>
          </a:lstStyle>
          <a:p>
            <a:pPr lvl="0"/>
            <a:r>
              <a:rPr lang="en-US" dirty="0" smtClean="0"/>
              <a:t>HEADER HERE </a:t>
            </a:r>
          </a:p>
          <a:p>
            <a:pPr lvl="0"/>
            <a:r>
              <a:rPr lang="en-US" dirty="0" smtClean="0"/>
              <a:t>(ENCODE NORMAL BLACK, 30 PT.)</a:t>
            </a:r>
            <a:endParaRPr lang="en-US" dirty="0"/>
          </a:p>
        </p:txBody>
      </p:sp>
      <p:pic>
        <p:nvPicPr>
          <p:cNvPr id="17" name="Picture 16"/>
          <p:cNvPicPr>
            <a:picLocks noChangeAspect="1"/>
          </p:cNvPicPr>
          <p:nvPr userDrawn="1"/>
        </p:nvPicPr>
        <p:blipFill>
          <a:blip r:embed="rId2"/>
          <a:stretch>
            <a:fillRect/>
          </a:stretch>
        </p:blipFill>
        <p:spPr>
          <a:xfrm>
            <a:off x="766763" y="1363508"/>
            <a:ext cx="1103781" cy="96362"/>
          </a:xfrm>
          <a:prstGeom prst="rect">
            <a:avLst/>
          </a:prstGeom>
        </p:spPr>
      </p:pic>
      <p:pic>
        <p:nvPicPr>
          <p:cNvPr id="7" name="Picture 6"/>
          <p:cNvPicPr>
            <a:picLocks noChangeAspect="1"/>
          </p:cNvPicPr>
          <p:nvPr userDrawn="1"/>
        </p:nvPicPr>
        <p:blipFill>
          <a:blip r:embed="rId3"/>
          <a:stretch>
            <a:fillRect/>
          </a:stretch>
        </p:blipFill>
        <p:spPr>
          <a:xfrm>
            <a:off x="7790289" y="5686764"/>
            <a:ext cx="1371600" cy="927100"/>
          </a:xfrm>
          <a:prstGeom prst="rect">
            <a:avLst/>
          </a:prstGeom>
        </p:spPr>
      </p:pic>
      <p:pic>
        <p:nvPicPr>
          <p:cNvPr id="6" name="Picture 5" descr="AngleBackground_gold_RGB.png"/>
          <p:cNvPicPr>
            <a:picLocks noChangeAspect="1"/>
          </p:cNvPicPr>
          <p:nvPr userDrawn="1"/>
        </p:nvPicPr>
        <p:blipFill rotWithShape="1">
          <a:blip r:embed="rId4">
            <a:extLst>
              <a:ext uri="{28A0092B-C50C-407E-A947-70E740481C1C}">
                <a14:useLocalDpi xmlns:a14="http://schemas.microsoft.com/office/drawing/2010/main" val="0"/>
              </a:ext>
            </a:extLst>
          </a:blip>
          <a:srcRect l="21047" t="2698" r="20731" b="93348"/>
          <a:stretch/>
        </p:blipFill>
        <p:spPr>
          <a:xfrm>
            <a:off x="-71554" y="-139701"/>
            <a:ext cx="9367953" cy="479735"/>
          </a:xfrm>
          <a:prstGeom prst="rect">
            <a:avLst/>
          </a:prstGeom>
        </p:spPr>
      </p:pic>
    </p:spTree>
    <p:extLst>
      <p:ext uri="{BB962C8B-B14F-4D97-AF65-F5344CB8AC3E}">
        <p14:creationId xmlns:p14="http://schemas.microsoft.com/office/powerpoint/2010/main" val="24895524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Text Placeholder 5"/>
          <p:cNvSpPr>
            <a:spLocks noGrp="1"/>
          </p:cNvSpPr>
          <p:nvPr>
            <p:ph type="body" sz="quarter" idx="10" hasCustomPrompt="1"/>
          </p:nvPr>
        </p:nvSpPr>
        <p:spPr>
          <a:xfrm>
            <a:off x="671757" y="1894008"/>
            <a:ext cx="6972300" cy="2641756"/>
          </a:xfrm>
          <a:prstGeom prst="rect">
            <a:avLst/>
          </a:prstGeom>
        </p:spPr>
        <p:txBody>
          <a:bodyPr>
            <a:normAutofit/>
          </a:bodyPr>
          <a:lstStyle>
            <a:lvl1pPr marL="0" indent="0">
              <a:lnSpc>
                <a:spcPct val="100000"/>
              </a:lnSpc>
              <a:buNone/>
              <a:defRPr sz="5000" b="0" i="0" baseline="0">
                <a:solidFill>
                  <a:schemeClr val="tx1"/>
                </a:solidFill>
                <a:latin typeface="Encode Sans Normal Black"/>
                <a:cs typeface="Encode Sans Normal Black"/>
              </a:defRPr>
            </a:lvl1pPr>
            <a:lvl2pPr marL="457200" indent="0">
              <a:buNone/>
              <a:defRPr b="0" i="0">
                <a:solidFill>
                  <a:srgbClr val="E8D3A2"/>
                </a:solidFill>
                <a:latin typeface="Encode Sans Normal Black"/>
                <a:cs typeface="Encode Sans Normal Black"/>
              </a:defRPr>
            </a:lvl2pPr>
            <a:lvl3pPr marL="914400" indent="0">
              <a:buNone/>
              <a:defRPr b="0" i="0">
                <a:solidFill>
                  <a:srgbClr val="E8D3A2"/>
                </a:solidFill>
                <a:latin typeface="Encode Sans Normal Black"/>
                <a:cs typeface="Encode Sans Normal Black"/>
              </a:defRPr>
            </a:lvl3pPr>
            <a:lvl4pPr marL="1371600" indent="0">
              <a:buNone/>
              <a:defRPr b="0" i="0">
                <a:solidFill>
                  <a:srgbClr val="E8D3A2"/>
                </a:solidFill>
                <a:latin typeface="Encode Sans Normal Black"/>
                <a:cs typeface="Encode Sans Normal Black"/>
              </a:defRPr>
            </a:lvl4pPr>
            <a:lvl5pPr marL="1828800" indent="0">
              <a:buNone/>
              <a:defRPr b="0" i="0">
                <a:solidFill>
                  <a:srgbClr val="E8D3A2"/>
                </a:solidFill>
                <a:latin typeface="Encode Sans Normal Black"/>
                <a:cs typeface="Encode Sans Normal Black"/>
              </a:defRPr>
            </a:lvl5pPr>
          </a:lstStyle>
          <a:p>
            <a:pPr lvl="0"/>
            <a:r>
              <a:rPr lang="en-US" dirty="0" smtClean="0"/>
              <a:t>TITLE HERE</a:t>
            </a:r>
          </a:p>
          <a:p>
            <a:pPr lvl="0"/>
            <a:r>
              <a:rPr lang="en-US" dirty="0" smtClean="0"/>
              <a:t>ENCODE NORMAL</a:t>
            </a:r>
          </a:p>
          <a:p>
            <a:pPr lvl="0"/>
            <a:r>
              <a:rPr lang="en-US" dirty="0" smtClean="0"/>
              <a:t>BLACK, 50 PT. </a:t>
            </a:r>
            <a:endParaRPr lang="en-US" dirty="0"/>
          </a:p>
        </p:txBody>
      </p:sp>
      <p:pic>
        <p:nvPicPr>
          <p:cNvPr id="4" name="Picture 3"/>
          <p:cNvPicPr>
            <a:picLocks noChangeAspect="1"/>
          </p:cNvPicPr>
          <p:nvPr userDrawn="1"/>
        </p:nvPicPr>
        <p:blipFill>
          <a:blip r:embed="rId2"/>
          <a:stretch>
            <a:fillRect/>
          </a:stretch>
        </p:blipFill>
        <p:spPr>
          <a:xfrm>
            <a:off x="7772400" y="5686764"/>
            <a:ext cx="1371600" cy="927100"/>
          </a:xfrm>
          <a:prstGeom prst="rect">
            <a:avLst/>
          </a:prstGeom>
        </p:spPr>
      </p:pic>
      <p:pic>
        <p:nvPicPr>
          <p:cNvPr id="5" name="Picture 4"/>
          <p:cNvPicPr>
            <a:picLocks noChangeAspect="1"/>
          </p:cNvPicPr>
          <p:nvPr userDrawn="1"/>
        </p:nvPicPr>
        <p:blipFill>
          <a:blip r:embed="rId3"/>
          <a:stretch>
            <a:fillRect/>
          </a:stretch>
        </p:blipFill>
        <p:spPr>
          <a:xfrm>
            <a:off x="792039" y="1245348"/>
            <a:ext cx="2425295" cy="162965"/>
          </a:xfrm>
          <a:prstGeom prst="rect">
            <a:avLst/>
          </a:prstGeom>
        </p:spPr>
      </p:pic>
      <p:pic>
        <p:nvPicPr>
          <p:cNvPr id="6" name="Picture 5"/>
          <p:cNvPicPr>
            <a:picLocks noChangeAspect="1"/>
          </p:cNvPicPr>
          <p:nvPr userDrawn="1"/>
        </p:nvPicPr>
        <p:blipFill>
          <a:blip r:embed="rId4"/>
          <a:stretch>
            <a:fillRect/>
          </a:stretch>
        </p:blipFill>
        <p:spPr>
          <a:xfrm>
            <a:off x="779463" y="4704000"/>
            <a:ext cx="1600200" cy="139700"/>
          </a:xfrm>
          <a:prstGeom prst="rect">
            <a:avLst/>
          </a:prstGeom>
        </p:spPr>
      </p:pic>
      <p:pic>
        <p:nvPicPr>
          <p:cNvPr id="7" name="Picture 6" descr="AngleBackground_gold_RGB.png"/>
          <p:cNvPicPr>
            <a:picLocks noChangeAspect="1"/>
          </p:cNvPicPr>
          <p:nvPr userDrawn="1"/>
        </p:nvPicPr>
        <p:blipFill rotWithShape="1">
          <a:blip r:embed="rId5">
            <a:duotone>
              <a:prstClr val="black"/>
              <a:srgbClr val="33006F">
                <a:tint val="45000"/>
                <a:satMod val="400000"/>
              </a:srgbClr>
            </a:duotone>
            <a:extLst>
              <a:ext uri="{28A0092B-C50C-407E-A947-70E740481C1C}">
                <a14:useLocalDpi xmlns:a14="http://schemas.microsoft.com/office/drawing/2010/main" val="0"/>
              </a:ext>
            </a:extLst>
          </a:blip>
          <a:srcRect l="21047" t="2276" r="20731" b="93348"/>
          <a:stretch/>
        </p:blipFill>
        <p:spPr>
          <a:xfrm>
            <a:off x="-71553" y="-203201"/>
            <a:ext cx="9342553" cy="529441"/>
          </a:xfrm>
          <a:prstGeom prst="rect">
            <a:avLst/>
          </a:prstGeom>
        </p:spPr>
      </p:pic>
    </p:spTree>
    <p:extLst>
      <p:ext uri="{BB962C8B-B14F-4D97-AF65-F5344CB8AC3E}">
        <p14:creationId xmlns:p14="http://schemas.microsoft.com/office/powerpoint/2010/main" val="9878878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2" name="Text Placeholder 5"/>
          <p:cNvSpPr>
            <a:spLocks noGrp="1"/>
          </p:cNvSpPr>
          <p:nvPr>
            <p:ph type="body" sz="quarter" idx="10" hasCustomPrompt="1"/>
          </p:nvPr>
        </p:nvSpPr>
        <p:spPr>
          <a:xfrm>
            <a:off x="671757" y="1894008"/>
            <a:ext cx="6972300" cy="2641756"/>
          </a:xfrm>
          <a:prstGeom prst="rect">
            <a:avLst/>
          </a:prstGeom>
        </p:spPr>
        <p:txBody>
          <a:bodyPr>
            <a:normAutofit/>
          </a:bodyPr>
          <a:lstStyle>
            <a:lvl1pPr marL="0" indent="0">
              <a:lnSpc>
                <a:spcPct val="100000"/>
              </a:lnSpc>
              <a:buNone/>
              <a:defRPr sz="5000" b="0" i="0" baseline="0">
                <a:solidFill>
                  <a:schemeClr val="tx1"/>
                </a:solidFill>
                <a:latin typeface="Encode Sans Normal Black"/>
                <a:cs typeface="Encode Sans Normal Black"/>
              </a:defRPr>
            </a:lvl1pPr>
            <a:lvl2pPr marL="457200" indent="0">
              <a:buNone/>
              <a:defRPr b="0" i="0">
                <a:solidFill>
                  <a:srgbClr val="E8D3A2"/>
                </a:solidFill>
                <a:latin typeface="Encode Sans Normal Black"/>
                <a:cs typeface="Encode Sans Normal Black"/>
              </a:defRPr>
            </a:lvl2pPr>
            <a:lvl3pPr marL="914400" indent="0">
              <a:buNone/>
              <a:defRPr b="0" i="0">
                <a:solidFill>
                  <a:srgbClr val="E8D3A2"/>
                </a:solidFill>
                <a:latin typeface="Encode Sans Normal Black"/>
                <a:cs typeface="Encode Sans Normal Black"/>
              </a:defRPr>
            </a:lvl3pPr>
            <a:lvl4pPr marL="1371600" indent="0">
              <a:buNone/>
              <a:defRPr b="0" i="0">
                <a:solidFill>
                  <a:srgbClr val="E8D3A2"/>
                </a:solidFill>
                <a:latin typeface="Encode Sans Normal Black"/>
                <a:cs typeface="Encode Sans Normal Black"/>
              </a:defRPr>
            </a:lvl4pPr>
            <a:lvl5pPr marL="1828800" indent="0">
              <a:buNone/>
              <a:defRPr b="0" i="0">
                <a:solidFill>
                  <a:srgbClr val="E8D3A2"/>
                </a:solidFill>
                <a:latin typeface="Encode Sans Normal Black"/>
                <a:cs typeface="Encode Sans Normal Black"/>
              </a:defRPr>
            </a:lvl5pPr>
          </a:lstStyle>
          <a:p>
            <a:pPr lvl="0"/>
            <a:r>
              <a:rPr lang="en-US" dirty="0" smtClean="0"/>
              <a:t>TITLE HERE</a:t>
            </a:r>
          </a:p>
          <a:p>
            <a:pPr lvl="0"/>
            <a:r>
              <a:rPr lang="en-US" dirty="0" smtClean="0"/>
              <a:t>ENCODE NORMAL</a:t>
            </a:r>
          </a:p>
          <a:p>
            <a:pPr lvl="0"/>
            <a:r>
              <a:rPr lang="en-US" dirty="0" smtClean="0"/>
              <a:t>BLACK, 50 PT. </a:t>
            </a:r>
            <a:endParaRPr lang="en-US" dirty="0"/>
          </a:p>
        </p:txBody>
      </p:sp>
      <p:pic>
        <p:nvPicPr>
          <p:cNvPr id="4" name="Picture 3"/>
          <p:cNvPicPr>
            <a:picLocks noChangeAspect="1"/>
          </p:cNvPicPr>
          <p:nvPr userDrawn="1"/>
        </p:nvPicPr>
        <p:blipFill>
          <a:blip r:embed="rId2"/>
          <a:stretch>
            <a:fillRect/>
          </a:stretch>
        </p:blipFill>
        <p:spPr>
          <a:xfrm>
            <a:off x="7772400" y="5686764"/>
            <a:ext cx="1371600" cy="927100"/>
          </a:xfrm>
          <a:prstGeom prst="rect">
            <a:avLst/>
          </a:prstGeom>
        </p:spPr>
      </p:pic>
      <p:pic>
        <p:nvPicPr>
          <p:cNvPr id="5" name="Picture 4"/>
          <p:cNvPicPr>
            <a:picLocks noChangeAspect="1"/>
          </p:cNvPicPr>
          <p:nvPr userDrawn="1"/>
        </p:nvPicPr>
        <p:blipFill>
          <a:blip r:embed="rId3"/>
          <a:stretch>
            <a:fillRect/>
          </a:stretch>
        </p:blipFill>
        <p:spPr>
          <a:xfrm>
            <a:off x="792039" y="1245348"/>
            <a:ext cx="2425295" cy="162965"/>
          </a:xfrm>
          <a:prstGeom prst="rect">
            <a:avLst/>
          </a:prstGeom>
        </p:spPr>
      </p:pic>
      <p:pic>
        <p:nvPicPr>
          <p:cNvPr id="6" name="Picture 5"/>
          <p:cNvPicPr>
            <a:picLocks noChangeAspect="1"/>
          </p:cNvPicPr>
          <p:nvPr userDrawn="1"/>
        </p:nvPicPr>
        <p:blipFill>
          <a:blip r:embed="rId4"/>
          <a:stretch>
            <a:fillRect/>
          </a:stretch>
        </p:blipFill>
        <p:spPr>
          <a:xfrm>
            <a:off x="779463" y="4704000"/>
            <a:ext cx="1600200" cy="139700"/>
          </a:xfrm>
          <a:prstGeom prst="rect">
            <a:avLst/>
          </a:prstGeom>
        </p:spPr>
      </p:pic>
      <p:pic>
        <p:nvPicPr>
          <p:cNvPr id="7" name="Picture 6" descr="AngleBackground_gold_RGB.png"/>
          <p:cNvPicPr>
            <a:picLocks noChangeAspect="1"/>
          </p:cNvPicPr>
          <p:nvPr userDrawn="1"/>
        </p:nvPicPr>
        <p:blipFill rotWithShape="1">
          <a:blip r:embed="rId5">
            <a:duotone>
              <a:prstClr val="black"/>
              <a:srgbClr val="33006F">
                <a:tint val="45000"/>
                <a:satMod val="400000"/>
              </a:srgbClr>
            </a:duotone>
            <a:extLst>
              <a:ext uri="{28A0092B-C50C-407E-A947-70E740481C1C}">
                <a14:useLocalDpi xmlns:a14="http://schemas.microsoft.com/office/drawing/2010/main" val="0"/>
              </a:ext>
            </a:extLst>
          </a:blip>
          <a:srcRect l="21047" t="2276" r="20731" b="93348"/>
          <a:stretch/>
        </p:blipFill>
        <p:spPr>
          <a:xfrm>
            <a:off x="-71553" y="-203201"/>
            <a:ext cx="9342553" cy="529441"/>
          </a:xfrm>
          <a:prstGeom prst="rect">
            <a:avLst/>
          </a:prstGeom>
        </p:spPr>
      </p:pic>
    </p:spTree>
    <p:extLst>
      <p:ext uri="{BB962C8B-B14F-4D97-AF65-F5344CB8AC3E}">
        <p14:creationId xmlns:p14="http://schemas.microsoft.com/office/powerpoint/2010/main" val="30295037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Header + Subheader + Content">
    <p:spTree>
      <p:nvGrpSpPr>
        <p:cNvPr id="1" name=""/>
        <p:cNvGrpSpPr/>
        <p:nvPr/>
      </p:nvGrpSpPr>
      <p:grpSpPr>
        <a:xfrm>
          <a:off x="0" y="0"/>
          <a:ext cx="0" cy="0"/>
          <a:chOff x="0" y="0"/>
          <a:chExt cx="0" cy="0"/>
        </a:xfrm>
      </p:grpSpPr>
      <p:sp>
        <p:nvSpPr>
          <p:cNvPr id="3" name="Text Placeholder 5"/>
          <p:cNvSpPr>
            <a:spLocks noGrp="1"/>
          </p:cNvSpPr>
          <p:nvPr>
            <p:ph type="body" sz="quarter" idx="10" hasCustomPrompt="1"/>
          </p:nvPr>
        </p:nvSpPr>
        <p:spPr>
          <a:xfrm>
            <a:off x="671757" y="371510"/>
            <a:ext cx="8184662" cy="991998"/>
          </a:xfrm>
          <a:prstGeom prst="rect">
            <a:avLst/>
          </a:prstGeom>
        </p:spPr>
        <p:txBody>
          <a:bodyPr>
            <a:normAutofit/>
          </a:bodyPr>
          <a:lstStyle>
            <a:lvl1pPr marL="0" indent="0">
              <a:lnSpc>
                <a:spcPct val="90000"/>
              </a:lnSpc>
              <a:buNone/>
              <a:defRPr sz="3000" b="0" i="0" baseline="0">
                <a:solidFill>
                  <a:srgbClr val="33006F"/>
                </a:solidFill>
                <a:latin typeface="Encode Sans Normal Black"/>
                <a:cs typeface="Encode Sans Normal Black"/>
              </a:defRPr>
            </a:lvl1pPr>
            <a:lvl2pPr marL="457200" indent="0">
              <a:buNone/>
              <a:defRPr b="0" i="0">
                <a:solidFill>
                  <a:srgbClr val="E8D3A2"/>
                </a:solidFill>
                <a:latin typeface="Encode Sans Normal Black"/>
                <a:cs typeface="Encode Sans Normal Black"/>
              </a:defRPr>
            </a:lvl2pPr>
            <a:lvl3pPr marL="914400" indent="0">
              <a:buNone/>
              <a:defRPr b="0" i="0">
                <a:solidFill>
                  <a:srgbClr val="E8D3A2"/>
                </a:solidFill>
                <a:latin typeface="Encode Sans Normal Black"/>
                <a:cs typeface="Encode Sans Normal Black"/>
              </a:defRPr>
            </a:lvl3pPr>
            <a:lvl4pPr marL="1371600" indent="0">
              <a:buNone/>
              <a:defRPr b="0" i="0">
                <a:solidFill>
                  <a:srgbClr val="E8D3A2"/>
                </a:solidFill>
                <a:latin typeface="Encode Sans Normal Black"/>
                <a:cs typeface="Encode Sans Normal Black"/>
              </a:defRPr>
            </a:lvl4pPr>
            <a:lvl5pPr marL="1828800" indent="0">
              <a:buNone/>
              <a:defRPr b="0" i="0">
                <a:solidFill>
                  <a:srgbClr val="E8D3A2"/>
                </a:solidFill>
                <a:latin typeface="Encode Sans Normal Black"/>
                <a:cs typeface="Encode Sans Normal Black"/>
              </a:defRPr>
            </a:lvl5pPr>
          </a:lstStyle>
          <a:p>
            <a:pPr lvl="0"/>
            <a:r>
              <a:rPr lang="en-US" dirty="0" smtClean="0"/>
              <a:t>HEADER HERE </a:t>
            </a:r>
          </a:p>
          <a:p>
            <a:pPr lvl="0"/>
            <a:r>
              <a:rPr lang="en-US" dirty="0" smtClean="0"/>
              <a:t>(ENCODE NORMAL BLACK, 30 PT.)</a:t>
            </a:r>
            <a:endParaRPr lang="en-US" dirty="0"/>
          </a:p>
        </p:txBody>
      </p:sp>
      <p:sp>
        <p:nvSpPr>
          <p:cNvPr id="4" name="Text Placeholder 9"/>
          <p:cNvSpPr>
            <a:spLocks noGrp="1"/>
          </p:cNvSpPr>
          <p:nvPr>
            <p:ph type="body" sz="quarter" idx="11" hasCustomPrompt="1"/>
          </p:nvPr>
        </p:nvSpPr>
        <p:spPr>
          <a:xfrm>
            <a:off x="659305" y="2320239"/>
            <a:ext cx="8197114" cy="3810086"/>
          </a:xfrm>
          <a:prstGeom prst="rect">
            <a:avLst/>
          </a:prstGeom>
        </p:spPr>
        <p:txBody>
          <a:bodyPr/>
          <a:lstStyle>
            <a:lvl1pPr marL="342900" indent="-342900">
              <a:buFont typeface="Lucida Grande"/>
              <a:buChar char="&gt;"/>
              <a:defRPr sz="2400" b="0" i="0" baseline="0">
                <a:solidFill>
                  <a:schemeClr val="accent1"/>
                </a:solidFill>
                <a:latin typeface="Open Sans Light"/>
                <a:cs typeface="Open Sans Light"/>
              </a:defRPr>
            </a:lvl1pPr>
            <a:lvl2pPr>
              <a:defRPr sz="2000" b="0" i="0" baseline="0">
                <a:solidFill>
                  <a:schemeClr val="accent1"/>
                </a:solidFill>
                <a:latin typeface="Open Sans Light"/>
                <a:cs typeface="Open Sans Light"/>
              </a:defRPr>
            </a:lvl2pPr>
            <a:lvl3pPr marL="1143000" indent="-228600">
              <a:buSzPct val="100000"/>
              <a:buFont typeface="Lucida Grande"/>
              <a:buChar char="&gt;"/>
              <a:defRPr sz="1800" b="0" i="0" baseline="0">
                <a:solidFill>
                  <a:schemeClr val="accent1"/>
                </a:solidFill>
                <a:latin typeface="Open Sans Light"/>
                <a:cs typeface="Open Sans Light"/>
              </a:defRPr>
            </a:lvl3pPr>
            <a:lvl4pPr>
              <a:defRPr sz="1600" b="0" i="0" baseline="0">
                <a:solidFill>
                  <a:schemeClr val="accent1"/>
                </a:solidFill>
                <a:latin typeface="Open Sans Light"/>
                <a:cs typeface="Open Sans Light"/>
              </a:defRPr>
            </a:lvl4pPr>
            <a:lvl5pPr marL="2057400" indent="-228600">
              <a:buFont typeface="Lucida Grande"/>
              <a:buChar char="&gt;"/>
              <a:defRPr sz="1400" b="0" i="0" baseline="0">
                <a:solidFill>
                  <a:schemeClr val="accent1"/>
                </a:solidFill>
                <a:latin typeface="Open Sans Light"/>
                <a:cs typeface="Open Sans Light"/>
              </a:defRPr>
            </a:lvl5pPr>
          </a:lstStyle>
          <a:p>
            <a:pPr lvl="0"/>
            <a:r>
              <a:rPr lang="en-US" dirty="0" smtClean="0"/>
              <a:t>Content here (Open Sans Light, 24 pt.)</a:t>
            </a:r>
          </a:p>
          <a:p>
            <a:pPr lvl="1"/>
            <a:r>
              <a:rPr lang="en-US" dirty="0" smtClean="0"/>
              <a:t>Second level (Open Sans Light, 20)</a:t>
            </a:r>
          </a:p>
          <a:p>
            <a:pPr lvl="2"/>
            <a:r>
              <a:rPr lang="en-US" dirty="0" smtClean="0"/>
              <a:t>Third level (Open Sans Light, 18)</a:t>
            </a:r>
          </a:p>
          <a:p>
            <a:pPr lvl="3"/>
            <a:r>
              <a:rPr lang="en-US" dirty="0" smtClean="0"/>
              <a:t>Fourth level (Open Sans Light, 16)</a:t>
            </a:r>
          </a:p>
          <a:p>
            <a:pPr lvl="4"/>
            <a:r>
              <a:rPr lang="en-US" dirty="0" smtClean="0"/>
              <a:t>Fifth level (Open Sans Light, 14)</a:t>
            </a:r>
            <a:endParaRPr lang="en-US" dirty="0"/>
          </a:p>
        </p:txBody>
      </p:sp>
      <p:sp>
        <p:nvSpPr>
          <p:cNvPr id="6" name="Text Placeholder 5"/>
          <p:cNvSpPr>
            <a:spLocks noGrp="1"/>
          </p:cNvSpPr>
          <p:nvPr>
            <p:ph type="body" sz="quarter" idx="12" hasCustomPrompt="1"/>
          </p:nvPr>
        </p:nvSpPr>
        <p:spPr>
          <a:xfrm>
            <a:off x="671757" y="1730667"/>
            <a:ext cx="8184662" cy="411171"/>
          </a:xfrm>
          <a:prstGeom prst="rect">
            <a:avLst/>
          </a:prstGeom>
        </p:spPr>
        <p:txBody>
          <a:bodyPr>
            <a:noAutofit/>
          </a:bodyPr>
          <a:lstStyle>
            <a:lvl1pPr marL="0" indent="0">
              <a:lnSpc>
                <a:spcPct val="90000"/>
              </a:lnSpc>
              <a:buNone/>
              <a:defRPr sz="2400" b="0" i="0" baseline="0">
                <a:solidFill>
                  <a:srgbClr val="33006F"/>
                </a:solidFill>
                <a:latin typeface="Uni Sans Regular"/>
                <a:cs typeface="Uni Sans Regular"/>
              </a:defRPr>
            </a:lvl1pPr>
            <a:lvl2pPr marL="457200" indent="0">
              <a:buNone/>
              <a:defRPr b="0" i="0">
                <a:solidFill>
                  <a:srgbClr val="E8D3A2"/>
                </a:solidFill>
                <a:latin typeface="Encode Sans Normal Black"/>
                <a:cs typeface="Encode Sans Normal Black"/>
              </a:defRPr>
            </a:lvl2pPr>
            <a:lvl3pPr marL="914400" indent="0">
              <a:buNone/>
              <a:defRPr b="0" i="0">
                <a:solidFill>
                  <a:srgbClr val="E8D3A2"/>
                </a:solidFill>
                <a:latin typeface="Encode Sans Normal Black"/>
                <a:cs typeface="Encode Sans Normal Black"/>
              </a:defRPr>
            </a:lvl3pPr>
            <a:lvl4pPr marL="1371600" indent="0">
              <a:buNone/>
              <a:defRPr b="0" i="0">
                <a:solidFill>
                  <a:srgbClr val="E8D3A2"/>
                </a:solidFill>
                <a:latin typeface="Encode Sans Normal Black"/>
                <a:cs typeface="Encode Sans Normal Black"/>
              </a:defRPr>
            </a:lvl4pPr>
            <a:lvl5pPr marL="1828800" indent="0">
              <a:buNone/>
              <a:defRPr b="0" i="0">
                <a:solidFill>
                  <a:srgbClr val="E8D3A2"/>
                </a:solidFill>
                <a:latin typeface="Encode Sans Normal Black"/>
                <a:cs typeface="Encode Sans Normal Black"/>
              </a:defRPr>
            </a:lvl5pPr>
          </a:lstStyle>
          <a:p>
            <a:pPr lvl="0"/>
            <a:r>
              <a:rPr lang="en-US" dirty="0" smtClean="0"/>
              <a:t>SUB-HEADER HERE (UNI SANS LIGHT, 24 PT.)</a:t>
            </a:r>
            <a:endParaRPr lang="en-US" dirty="0"/>
          </a:p>
        </p:txBody>
      </p:sp>
      <p:pic>
        <p:nvPicPr>
          <p:cNvPr id="7" name="Picture 6"/>
          <p:cNvPicPr>
            <a:picLocks noChangeAspect="1"/>
          </p:cNvPicPr>
          <p:nvPr userDrawn="1"/>
        </p:nvPicPr>
        <p:blipFill>
          <a:blip r:embed="rId2"/>
          <a:stretch>
            <a:fillRect/>
          </a:stretch>
        </p:blipFill>
        <p:spPr>
          <a:xfrm>
            <a:off x="766763" y="1364403"/>
            <a:ext cx="1103781" cy="96361"/>
          </a:xfrm>
          <a:prstGeom prst="rect">
            <a:avLst/>
          </a:prstGeom>
        </p:spPr>
      </p:pic>
      <p:pic>
        <p:nvPicPr>
          <p:cNvPr id="9" name="Picture 8"/>
          <p:cNvPicPr>
            <a:picLocks noChangeAspect="1"/>
          </p:cNvPicPr>
          <p:nvPr userDrawn="1"/>
        </p:nvPicPr>
        <p:blipFill>
          <a:blip r:embed="rId3"/>
          <a:stretch>
            <a:fillRect/>
          </a:stretch>
        </p:blipFill>
        <p:spPr>
          <a:xfrm>
            <a:off x="7772400" y="5686764"/>
            <a:ext cx="1371600" cy="927100"/>
          </a:xfrm>
          <a:prstGeom prst="rect">
            <a:avLst/>
          </a:prstGeom>
        </p:spPr>
      </p:pic>
      <p:pic>
        <p:nvPicPr>
          <p:cNvPr id="8" name="Picture 7" descr="AngleBackground_gold_RGB.png"/>
          <p:cNvPicPr>
            <a:picLocks noChangeAspect="1"/>
          </p:cNvPicPr>
          <p:nvPr userDrawn="1"/>
        </p:nvPicPr>
        <p:blipFill rotWithShape="1">
          <a:blip r:embed="rId4">
            <a:duotone>
              <a:prstClr val="black"/>
              <a:srgbClr val="33006F">
                <a:tint val="45000"/>
                <a:satMod val="400000"/>
              </a:srgbClr>
            </a:duotone>
            <a:extLst>
              <a:ext uri="{28A0092B-C50C-407E-A947-70E740481C1C}">
                <a14:useLocalDpi xmlns:a14="http://schemas.microsoft.com/office/drawing/2010/main" val="0"/>
              </a:ext>
            </a:extLst>
          </a:blip>
          <a:srcRect l="21047" t="2276" r="20731" b="93348"/>
          <a:stretch/>
        </p:blipFill>
        <p:spPr>
          <a:xfrm>
            <a:off x="-71553" y="-203201"/>
            <a:ext cx="9342553" cy="529441"/>
          </a:xfrm>
          <a:prstGeom prst="rect">
            <a:avLst/>
          </a:prstGeom>
        </p:spPr>
      </p:pic>
    </p:spTree>
    <p:extLst>
      <p:ext uri="{BB962C8B-B14F-4D97-AF65-F5344CB8AC3E}">
        <p14:creationId xmlns:p14="http://schemas.microsoft.com/office/powerpoint/2010/main" val="5582631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Header + Content">
    <p:spTree>
      <p:nvGrpSpPr>
        <p:cNvPr id="1" name=""/>
        <p:cNvGrpSpPr/>
        <p:nvPr/>
      </p:nvGrpSpPr>
      <p:grpSpPr>
        <a:xfrm>
          <a:off x="0" y="0"/>
          <a:ext cx="0" cy="0"/>
          <a:chOff x="0" y="0"/>
          <a:chExt cx="0" cy="0"/>
        </a:xfrm>
      </p:grpSpPr>
      <p:sp>
        <p:nvSpPr>
          <p:cNvPr id="3" name="Text Placeholder 5"/>
          <p:cNvSpPr>
            <a:spLocks noGrp="1"/>
          </p:cNvSpPr>
          <p:nvPr>
            <p:ph type="body" sz="quarter" idx="10" hasCustomPrompt="1"/>
          </p:nvPr>
        </p:nvSpPr>
        <p:spPr>
          <a:xfrm>
            <a:off x="671757" y="371510"/>
            <a:ext cx="8184662" cy="991998"/>
          </a:xfrm>
          <a:prstGeom prst="rect">
            <a:avLst/>
          </a:prstGeom>
        </p:spPr>
        <p:txBody>
          <a:bodyPr>
            <a:normAutofit/>
          </a:bodyPr>
          <a:lstStyle>
            <a:lvl1pPr marL="0" indent="0">
              <a:lnSpc>
                <a:spcPct val="90000"/>
              </a:lnSpc>
              <a:buNone/>
              <a:defRPr sz="3000" b="0" i="0" baseline="0">
                <a:solidFill>
                  <a:srgbClr val="33006F"/>
                </a:solidFill>
                <a:latin typeface="Encode Sans Normal Black"/>
                <a:cs typeface="Encode Sans Normal Black"/>
              </a:defRPr>
            </a:lvl1pPr>
            <a:lvl2pPr marL="457200" indent="0">
              <a:buNone/>
              <a:defRPr b="0" i="0">
                <a:solidFill>
                  <a:srgbClr val="E8D3A2"/>
                </a:solidFill>
                <a:latin typeface="Encode Sans Normal Black"/>
                <a:cs typeface="Encode Sans Normal Black"/>
              </a:defRPr>
            </a:lvl2pPr>
            <a:lvl3pPr marL="914400" indent="0">
              <a:buNone/>
              <a:defRPr b="0" i="0">
                <a:solidFill>
                  <a:srgbClr val="E8D3A2"/>
                </a:solidFill>
                <a:latin typeface="Encode Sans Normal Black"/>
                <a:cs typeface="Encode Sans Normal Black"/>
              </a:defRPr>
            </a:lvl3pPr>
            <a:lvl4pPr marL="1371600" indent="0">
              <a:buNone/>
              <a:defRPr b="0" i="0">
                <a:solidFill>
                  <a:srgbClr val="E8D3A2"/>
                </a:solidFill>
                <a:latin typeface="Encode Sans Normal Black"/>
                <a:cs typeface="Encode Sans Normal Black"/>
              </a:defRPr>
            </a:lvl4pPr>
            <a:lvl5pPr marL="1828800" indent="0">
              <a:buNone/>
              <a:defRPr b="0" i="0">
                <a:solidFill>
                  <a:srgbClr val="E8D3A2"/>
                </a:solidFill>
                <a:latin typeface="Encode Sans Normal Black"/>
                <a:cs typeface="Encode Sans Normal Black"/>
              </a:defRPr>
            </a:lvl5pPr>
          </a:lstStyle>
          <a:p>
            <a:pPr lvl="0"/>
            <a:r>
              <a:rPr lang="en-US" dirty="0" smtClean="0"/>
              <a:t>HEADER HERE </a:t>
            </a:r>
          </a:p>
          <a:p>
            <a:pPr lvl="0"/>
            <a:r>
              <a:rPr lang="en-US" dirty="0" smtClean="0"/>
              <a:t>(ENCODE NORMAL BLACK, 30 PT.)</a:t>
            </a:r>
            <a:endParaRPr lang="en-US" dirty="0"/>
          </a:p>
        </p:txBody>
      </p:sp>
      <p:sp>
        <p:nvSpPr>
          <p:cNvPr id="6" name="Text Placeholder 9"/>
          <p:cNvSpPr>
            <a:spLocks noGrp="1"/>
          </p:cNvSpPr>
          <p:nvPr>
            <p:ph type="body" sz="quarter" idx="11" hasCustomPrompt="1"/>
          </p:nvPr>
        </p:nvSpPr>
        <p:spPr>
          <a:xfrm>
            <a:off x="659305" y="1736725"/>
            <a:ext cx="8196210" cy="4015497"/>
          </a:xfrm>
          <a:prstGeom prst="rect">
            <a:avLst/>
          </a:prstGeom>
        </p:spPr>
        <p:txBody>
          <a:bodyPr/>
          <a:lstStyle>
            <a:lvl1pPr marL="342900" indent="-342900">
              <a:buFont typeface="Lucida Grande"/>
              <a:buChar char="&gt;"/>
              <a:defRPr sz="2400" b="0" i="0" baseline="0">
                <a:solidFill>
                  <a:srgbClr val="33006F"/>
                </a:solidFill>
                <a:latin typeface="Open Sans Light"/>
                <a:cs typeface="Open Sans Light"/>
              </a:defRPr>
            </a:lvl1pPr>
            <a:lvl2pPr>
              <a:defRPr sz="2000" b="0" i="0" baseline="0">
                <a:solidFill>
                  <a:srgbClr val="33006F"/>
                </a:solidFill>
                <a:latin typeface="Open Sans Light"/>
                <a:cs typeface="Open Sans Light"/>
              </a:defRPr>
            </a:lvl2pPr>
            <a:lvl3pPr marL="1143000" indent="-228600">
              <a:buSzPct val="100000"/>
              <a:buFont typeface="Lucida Grande"/>
              <a:buChar char="&gt;"/>
              <a:defRPr sz="1800" b="0" i="0" baseline="0">
                <a:solidFill>
                  <a:srgbClr val="33006F"/>
                </a:solidFill>
                <a:latin typeface="Open Sans Light"/>
                <a:cs typeface="Open Sans Light"/>
              </a:defRPr>
            </a:lvl3pPr>
            <a:lvl4pPr>
              <a:defRPr sz="1600" b="0" i="0" baseline="0">
                <a:solidFill>
                  <a:srgbClr val="33006F"/>
                </a:solidFill>
                <a:latin typeface="Open Sans Light"/>
                <a:cs typeface="Open Sans Light"/>
              </a:defRPr>
            </a:lvl4pPr>
            <a:lvl5pPr marL="2057400" indent="-228600">
              <a:buFont typeface="Lucida Grande"/>
              <a:buChar char="&gt;"/>
              <a:defRPr sz="1400" b="0" i="0" baseline="0">
                <a:solidFill>
                  <a:srgbClr val="33006F"/>
                </a:solidFill>
                <a:latin typeface="Open Sans Light"/>
                <a:cs typeface="Open Sans Light"/>
              </a:defRPr>
            </a:lvl5pPr>
          </a:lstStyle>
          <a:p>
            <a:pPr lvl="0"/>
            <a:r>
              <a:rPr lang="en-US" dirty="0" smtClean="0"/>
              <a:t>Bulleted content here (Open Sans Light, 24 pt.)</a:t>
            </a:r>
          </a:p>
          <a:p>
            <a:pPr lvl="1"/>
            <a:r>
              <a:rPr lang="en-US" dirty="0" smtClean="0"/>
              <a:t>Second level (Open Sans Light, 20)</a:t>
            </a:r>
          </a:p>
          <a:p>
            <a:pPr lvl="2"/>
            <a:r>
              <a:rPr lang="en-US" dirty="0" smtClean="0"/>
              <a:t>Third level (Open Sans Light, 18)</a:t>
            </a:r>
          </a:p>
          <a:p>
            <a:pPr lvl="3"/>
            <a:r>
              <a:rPr lang="en-US" dirty="0" smtClean="0"/>
              <a:t>Fourth level (Open Sans Light, 16)</a:t>
            </a:r>
          </a:p>
          <a:p>
            <a:pPr lvl="4"/>
            <a:r>
              <a:rPr lang="en-US" dirty="0" smtClean="0"/>
              <a:t>Fifth level (Open Sans Light, 14)</a:t>
            </a:r>
            <a:endParaRPr lang="en-US" dirty="0"/>
          </a:p>
        </p:txBody>
      </p:sp>
      <p:pic>
        <p:nvPicPr>
          <p:cNvPr id="8" name="Picture 7"/>
          <p:cNvPicPr>
            <a:picLocks noChangeAspect="1"/>
          </p:cNvPicPr>
          <p:nvPr userDrawn="1"/>
        </p:nvPicPr>
        <p:blipFill>
          <a:blip r:embed="rId2"/>
          <a:stretch>
            <a:fillRect/>
          </a:stretch>
        </p:blipFill>
        <p:spPr>
          <a:xfrm>
            <a:off x="766763" y="1364403"/>
            <a:ext cx="1103781" cy="96361"/>
          </a:xfrm>
          <a:prstGeom prst="rect">
            <a:avLst/>
          </a:prstGeom>
        </p:spPr>
      </p:pic>
      <p:pic>
        <p:nvPicPr>
          <p:cNvPr id="10" name="Picture 9"/>
          <p:cNvPicPr>
            <a:picLocks noChangeAspect="1"/>
          </p:cNvPicPr>
          <p:nvPr userDrawn="1"/>
        </p:nvPicPr>
        <p:blipFill>
          <a:blip r:embed="rId3"/>
          <a:stretch>
            <a:fillRect/>
          </a:stretch>
        </p:blipFill>
        <p:spPr>
          <a:xfrm>
            <a:off x="7772400" y="5686764"/>
            <a:ext cx="1371600" cy="927100"/>
          </a:xfrm>
          <a:prstGeom prst="rect">
            <a:avLst/>
          </a:prstGeom>
        </p:spPr>
      </p:pic>
      <p:pic>
        <p:nvPicPr>
          <p:cNvPr id="7" name="Picture 6" descr="AngleBackground_gold_RGB.png"/>
          <p:cNvPicPr>
            <a:picLocks noChangeAspect="1"/>
          </p:cNvPicPr>
          <p:nvPr userDrawn="1"/>
        </p:nvPicPr>
        <p:blipFill rotWithShape="1">
          <a:blip r:embed="rId4">
            <a:duotone>
              <a:prstClr val="black"/>
              <a:srgbClr val="33006F">
                <a:tint val="45000"/>
                <a:satMod val="400000"/>
              </a:srgbClr>
            </a:duotone>
            <a:extLst>
              <a:ext uri="{28A0092B-C50C-407E-A947-70E740481C1C}">
                <a14:useLocalDpi xmlns:a14="http://schemas.microsoft.com/office/drawing/2010/main" val="0"/>
              </a:ext>
            </a:extLst>
          </a:blip>
          <a:srcRect l="21047" t="2276" r="20731" b="93348"/>
          <a:stretch/>
        </p:blipFill>
        <p:spPr>
          <a:xfrm>
            <a:off x="-71553" y="-203201"/>
            <a:ext cx="9342553" cy="529441"/>
          </a:xfrm>
          <a:prstGeom prst="rect">
            <a:avLst/>
          </a:prstGeom>
        </p:spPr>
      </p:pic>
    </p:spTree>
    <p:extLst>
      <p:ext uri="{BB962C8B-B14F-4D97-AF65-F5344CB8AC3E}">
        <p14:creationId xmlns:p14="http://schemas.microsoft.com/office/powerpoint/2010/main" val="8069585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Header + Graphic">
    <p:spTree>
      <p:nvGrpSpPr>
        <p:cNvPr id="1" name=""/>
        <p:cNvGrpSpPr/>
        <p:nvPr/>
      </p:nvGrpSpPr>
      <p:grpSpPr>
        <a:xfrm>
          <a:off x="0" y="0"/>
          <a:ext cx="0" cy="0"/>
          <a:chOff x="0" y="0"/>
          <a:chExt cx="0" cy="0"/>
        </a:xfrm>
      </p:grpSpPr>
      <p:sp>
        <p:nvSpPr>
          <p:cNvPr id="12" name="Chart Placeholder 11"/>
          <p:cNvSpPr>
            <a:spLocks noGrp="1"/>
          </p:cNvSpPr>
          <p:nvPr>
            <p:ph type="chart" sz="quarter" idx="12" hasCustomPrompt="1"/>
          </p:nvPr>
        </p:nvSpPr>
        <p:spPr>
          <a:xfrm>
            <a:off x="766763" y="1736725"/>
            <a:ext cx="8021637" cy="4432300"/>
          </a:xfrm>
          <a:prstGeom prst="rect">
            <a:avLst/>
          </a:prstGeom>
        </p:spPr>
        <p:txBody>
          <a:bodyPr>
            <a:normAutofit/>
          </a:bodyPr>
          <a:lstStyle>
            <a:lvl1pPr marL="0" indent="0">
              <a:buNone/>
              <a:defRPr sz="2400" b="0" i="0" baseline="0">
                <a:solidFill>
                  <a:srgbClr val="33006F"/>
                </a:solidFill>
                <a:latin typeface="Open Sans Light"/>
                <a:cs typeface="Open Sans Light"/>
              </a:defRPr>
            </a:lvl1pPr>
          </a:lstStyle>
          <a:p>
            <a:r>
              <a:rPr lang="en-US" dirty="0" smtClean="0"/>
              <a:t>Graphic Here</a:t>
            </a:r>
            <a:endParaRPr lang="en-US" dirty="0"/>
          </a:p>
        </p:txBody>
      </p:sp>
      <p:sp>
        <p:nvSpPr>
          <p:cNvPr id="13" name="Text Placeholder 5"/>
          <p:cNvSpPr>
            <a:spLocks noGrp="1"/>
          </p:cNvSpPr>
          <p:nvPr>
            <p:ph type="body" sz="quarter" idx="10" hasCustomPrompt="1"/>
          </p:nvPr>
        </p:nvSpPr>
        <p:spPr>
          <a:xfrm>
            <a:off x="671757" y="371510"/>
            <a:ext cx="8184662" cy="991998"/>
          </a:xfrm>
          <a:prstGeom prst="rect">
            <a:avLst/>
          </a:prstGeom>
        </p:spPr>
        <p:txBody>
          <a:bodyPr>
            <a:normAutofit/>
          </a:bodyPr>
          <a:lstStyle>
            <a:lvl1pPr marL="0" indent="0">
              <a:lnSpc>
                <a:spcPct val="90000"/>
              </a:lnSpc>
              <a:buNone/>
              <a:defRPr sz="3000" b="0" i="0" baseline="0">
                <a:solidFill>
                  <a:srgbClr val="33006F"/>
                </a:solidFill>
                <a:latin typeface="Encode Sans Normal Black"/>
                <a:cs typeface="Encode Sans Normal Black"/>
              </a:defRPr>
            </a:lvl1pPr>
            <a:lvl2pPr marL="457200" indent="0">
              <a:buNone/>
              <a:defRPr b="0" i="0">
                <a:solidFill>
                  <a:srgbClr val="E8D3A2"/>
                </a:solidFill>
                <a:latin typeface="Encode Sans Normal Black"/>
                <a:cs typeface="Encode Sans Normal Black"/>
              </a:defRPr>
            </a:lvl2pPr>
            <a:lvl3pPr marL="914400" indent="0">
              <a:buNone/>
              <a:defRPr b="0" i="0">
                <a:solidFill>
                  <a:srgbClr val="E8D3A2"/>
                </a:solidFill>
                <a:latin typeface="Encode Sans Normal Black"/>
                <a:cs typeface="Encode Sans Normal Black"/>
              </a:defRPr>
            </a:lvl3pPr>
            <a:lvl4pPr marL="1371600" indent="0">
              <a:buNone/>
              <a:defRPr b="0" i="0">
                <a:solidFill>
                  <a:srgbClr val="E8D3A2"/>
                </a:solidFill>
                <a:latin typeface="Encode Sans Normal Black"/>
                <a:cs typeface="Encode Sans Normal Black"/>
              </a:defRPr>
            </a:lvl4pPr>
            <a:lvl5pPr marL="1828800" indent="0">
              <a:buNone/>
              <a:defRPr b="0" i="0">
                <a:solidFill>
                  <a:srgbClr val="E8D3A2"/>
                </a:solidFill>
                <a:latin typeface="Encode Sans Normal Black"/>
                <a:cs typeface="Encode Sans Normal Black"/>
              </a:defRPr>
            </a:lvl5pPr>
          </a:lstStyle>
          <a:p>
            <a:pPr lvl="0"/>
            <a:r>
              <a:rPr lang="en-US" dirty="0" smtClean="0"/>
              <a:t>HEADER HERE </a:t>
            </a:r>
          </a:p>
          <a:p>
            <a:pPr lvl="0"/>
            <a:r>
              <a:rPr lang="en-US" dirty="0" smtClean="0"/>
              <a:t>(ENCODE NORMAL BLACK, 30 PT.)</a:t>
            </a:r>
            <a:endParaRPr lang="en-US" dirty="0"/>
          </a:p>
        </p:txBody>
      </p:sp>
      <p:pic>
        <p:nvPicPr>
          <p:cNvPr id="7" name="Picture 6"/>
          <p:cNvPicPr>
            <a:picLocks noChangeAspect="1"/>
          </p:cNvPicPr>
          <p:nvPr userDrawn="1"/>
        </p:nvPicPr>
        <p:blipFill>
          <a:blip r:embed="rId2"/>
          <a:stretch>
            <a:fillRect/>
          </a:stretch>
        </p:blipFill>
        <p:spPr>
          <a:xfrm>
            <a:off x="766763" y="1364403"/>
            <a:ext cx="1103781" cy="96361"/>
          </a:xfrm>
          <a:prstGeom prst="rect">
            <a:avLst/>
          </a:prstGeom>
        </p:spPr>
      </p:pic>
      <p:pic>
        <p:nvPicPr>
          <p:cNvPr id="8" name="Picture 7"/>
          <p:cNvPicPr>
            <a:picLocks noChangeAspect="1"/>
          </p:cNvPicPr>
          <p:nvPr userDrawn="1"/>
        </p:nvPicPr>
        <p:blipFill>
          <a:blip r:embed="rId3"/>
          <a:stretch>
            <a:fillRect/>
          </a:stretch>
        </p:blipFill>
        <p:spPr>
          <a:xfrm>
            <a:off x="7772400" y="5686764"/>
            <a:ext cx="1371600" cy="927100"/>
          </a:xfrm>
          <a:prstGeom prst="rect">
            <a:avLst/>
          </a:prstGeom>
        </p:spPr>
      </p:pic>
      <p:pic>
        <p:nvPicPr>
          <p:cNvPr id="6" name="Picture 5" descr="AngleBackground_gold_RGB.png"/>
          <p:cNvPicPr>
            <a:picLocks noChangeAspect="1"/>
          </p:cNvPicPr>
          <p:nvPr userDrawn="1"/>
        </p:nvPicPr>
        <p:blipFill rotWithShape="1">
          <a:blip r:embed="rId4">
            <a:duotone>
              <a:prstClr val="black"/>
              <a:srgbClr val="33006F">
                <a:tint val="45000"/>
                <a:satMod val="400000"/>
              </a:srgbClr>
            </a:duotone>
            <a:extLst>
              <a:ext uri="{28A0092B-C50C-407E-A947-70E740481C1C}">
                <a14:useLocalDpi xmlns:a14="http://schemas.microsoft.com/office/drawing/2010/main" val="0"/>
              </a:ext>
            </a:extLst>
          </a:blip>
          <a:srcRect l="21047" t="2276" r="20731" b="93348"/>
          <a:stretch/>
        </p:blipFill>
        <p:spPr>
          <a:xfrm>
            <a:off x="-71553" y="-203201"/>
            <a:ext cx="9342553" cy="529441"/>
          </a:xfrm>
          <a:prstGeom prst="rect">
            <a:avLst/>
          </a:prstGeom>
        </p:spPr>
      </p:pic>
    </p:spTree>
    <p:extLst>
      <p:ext uri="{BB962C8B-B14F-4D97-AF65-F5344CB8AC3E}">
        <p14:creationId xmlns:p14="http://schemas.microsoft.com/office/powerpoint/2010/main" val="272401466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slideLayout" Target="../slideLayouts/slideLayout7.xml"/><Relationship Id="rId1" Type="http://schemas.openxmlformats.org/officeDocument/2006/relationships/slideLayout" Target="../slideLayouts/slideLayout6.xml"/><Relationship Id="rId5" Type="http://schemas.openxmlformats.org/officeDocument/2006/relationships/theme" Target="../theme/theme2.xml"/><Relationship Id="rId4"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19868176"/>
      </p:ext>
    </p:extLst>
  </p:cSld>
  <p:clrMap bg1="lt1" tx1="dk1" bg2="lt2" tx2="dk2" accent1="accent1" accent2="accent2" accent3="accent3" accent4="accent4" accent5="accent5" accent6="accent6" hlink="hlink" folHlink="folHlink"/>
  <p:sldLayoutIdLst>
    <p:sldLayoutId id="2147483653" r:id="rId1"/>
    <p:sldLayoutId id="2147483663" r:id="rId2"/>
    <p:sldLayoutId id="2147483664" r:id="rId3"/>
    <p:sldLayoutId id="2147483665" r:id="rId4"/>
    <p:sldLayoutId id="2147483672" r:id="rId5"/>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61761217"/>
      </p:ext>
    </p:extLst>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30.png"/><Relationship Id="rId7" Type="http://schemas.openxmlformats.org/officeDocument/2006/relationships/image" Target="../media/image170.png"/><Relationship Id="rId2" Type="http://schemas.openxmlformats.org/officeDocument/2006/relationships/image" Target="../media/image120.png"/><Relationship Id="rId1" Type="http://schemas.openxmlformats.org/officeDocument/2006/relationships/slideLayout" Target="../slideLayouts/slideLayout2.xml"/><Relationship Id="rId6" Type="http://schemas.openxmlformats.org/officeDocument/2006/relationships/image" Target="../media/image160.png"/><Relationship Id="rId5" Type="http://schemas.openxmlformats.org/officeDocument/2006/relationships/image" Target="../media/image150.png"/><Relationship Id="rId4" Type="http://schemas.openxmlformats.org/officeDocument/2006/relationships/image" Target="../media/image140.png"/></Relationships>
</file>

<file path=ppt/slides/_rels/slide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4">
            <a:lumMod val="75000"/>
          </a:schemeClr>
        </a:solidFill>
        <a:effectLst/>
      </p:bgPr>
    </p:bg>
    <p:spTree>
      <p:nvGrpSpPr>
        <p:cNvPr id="1" name=""/>
        <p:cNvGrpSpPr/>
        <p:nvPr/>
      </p:nvGrpSpPr>
      <p:grpSpPr>
        <a:xfrm>
          <a:off x="0" y="0"/>
          <a:ext cx="0" cy="0"/>
          <a:chOff x="0" y="0"/>
          <a:chExt cx="0" cy="0"/>
        </a:xfrm>
      </p:grpSpPr>
      <p:sp>
        <p:nvSpPr>
          <p:cNvPr id="3" name="Text Placeholder 1"/>
          <p:cNvSpPr>
            <a:spLocks noGrp="1"/>
          </p:cNvSpPr>
          <p:nvPr>
            <p:ph type="body" sz="quarter" idx="10"/>
          </p:nvPr>
        </p:nvSpPr>
        <p:spPr>
          <a:xfrm>
            <a:off x="671756" y="2027929"/>
            <a:ext cx="7738913" cy="2641756"/>
          </a:xfrm>
        </p:spPr>
        <p:txBody>
          <a:bodyPr/>
          <a:lstStyle/>
          <a:p>
            <a:r>
              <a:rPr lang="en-US" dirty="0" smtClean="0">
                <a:solidFill>
                  <a:srgbClr val="33006F"/>
                </a:solidFill>
              </a:rPr>
              <a:t>Data Science UW</a:t>
            </a:r>
          </a:p>
          <a:p>
            <a:r>
              <a:rPr lang="en-US" dirty="0" smtClean="0">
                <a:solidFill>
                  <a:srgbClr val="33006F"/>
                </a:solidFill>
              </a:rPr>
              <a:t>Methods for Data Analysis</a:t>
            </a:r>
            <a:endParaRPr lang="en-US" dirty="0">
              <a:solidFill>
                <a:srgbClr val="33006F"/>
              </a:solidFill>
            </a:endParaRPr>
          </a:p>
        </p:txBody>
      </p:sp>
      <p:sp>
        <p:nvSpPr>
          <p:cNvPr id="2" name="TextBox 1"/>
          <p:cNvSpPr txBox="1"/>
          <p:nvPr/>
        </p:nvSpPr>
        <p:spPr>
          <a:xfrm>
            <a:off x="796705" y="5332491"/>
            <a:ext cx="4169347" cy="923330"/>
          </a:xfrm>
          <a:prstGeom prst="rect">
            <a:avLst/>
          </a:prstGeom>
          <a:noFill/>
        </p:spPr>
        <p:txBody>
          <a:bodyPr wrap="none" rtlCol="0">
            <a:spAutoFit/>
          </a:bodyPr>
          <a:lstStyle/>
          <a:p>
            <a:r>
              <a:rPr lang="en-US" dirty="0" smtClean="0"/>
              <a:t>More on Regression and Graph Algorithms</a:t>
            </a:r>
          </a:p>
          <a:p>
            <a:r>
              <a:rPr lang="en-US" dirty="0" smtClean="0"/>
              <a:t>Lecture 5</a:t>
            </a:r>
          </a:p>
          <a:p>
            <a:r>
              <a:rPr lang="en-US" dirty="0" smtClean="0"/>
              <a:t>Nick McClure</a:t>
            </a:r>
            <a:endParaRPr lang="en-US" dirty="0"/>
          </a:p>
        </p:txBody>
      </p:sp>
    </p:spTree>
    <p:extLst>
      <p:ext uri="{BB962C8B-B14F-4D97-AF65-F5344CB8AC3E}">
        <p14:creationId xmlns:p14="http://schemas.microsoft.com/office/powerpoint/2010/main" val="191347758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290119" y="337242"/>
            <a:ext cx="6400800" cy="6400800"/>
          </a:xfrm>
          <a:prstGeom prst="rect">
            <a:avLst/>
          </a:prstGeom>
        </p:spPr>
      </p:pic>
    </p:spTree>
    <p:extLst>
      <p:ext uri="{BB962C8B-B14F-4D97-AF65-F5344CB8AC3E}">
        <p14:creationId xmlns:p14="http://schemas.microsoft.com/office/powerpoint/2010/main" val="83023936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Prediction Vs. Confidence in Linear Regression</a:t>
            </a:r>
            <a:endParaRPr lang="en-US" dirty="0"/>
          </a:p>
        </p:txBody>
      </p:sp>
      <p:sp>
        <p:nvSpPr>
          <p:cNvPr id="5" name="Content Placeholder 2"/>
          <p:cNvSpPr txBox="1">
            <a:spLocks/>
          </p:cNvSpPr>
          <p:nvPr/>
        </p:nvSpPr>
        <p:spPr>
          <a:xfrm>
            <a:off x="838200" y="1608341"/>
            <a:ext cx="7201277" cy="4919208"/>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smtClean="0"/>
              <a:t>Confidence is the error we assign to the parameters. (</a:t>
            </a:r>
            <a:r>
              <a:rPr lang="en-US" sz="2400" dirty="0" err="1" smtClean="0"/>
              <a:t>m,b</a:t>
            </a:r>
            <a:r>
              <a:rPr lang="en-US" sz="2400" dirty="0" smtClean="0"/>
              <a:t>,…)</a:t>
            </a:r>
          </a:p>
          <a:p>
            <a:r>
              <a:rPr lang="en-US" sz="2400" dirty="0" smtClean="0"/>
              <a:t>Prediction is the error in observing another point.</a:t>
            </a:r>
          </a:p>
          <a:p>
            <a:endParaRPr lang="en-US" sz="2400" dirty="0"/>
          </a:p>
          <a:p>
            <a:endParaRPr lang="en-US" sz="2400" dirty="0" smtClean="0"/>
          </a:p>
          <a:p>
            <a:endParaRPr lang="en-US" sz="2400" dirty="0"/>
          </a:p>
          <a:p>
            <a:endParaRPr lang="en-US" sz="2400" dirty="0" smtClean="0"/>
          </a:p>
          <a:p>
            <a:endParaRPr lang="en-US" sz="2400" dirty="0"/>
          </a:p>
          <a:p>
            <a:endParaRPr lang="en-US" sz="2400" dirty="0" smtClean="0"/>
          </a:p>
          <a:p>
            <a:endParaRPr lang="en-US" sz="2400" dirty="0"/>
          </a:p>
          <a:p>
            <a:r>
              <a:rPr lang="en-US" sz="2400" dirty="0" smtClean="0"/>
              <a:t>R demo</a:t>
            </a:r>
            <a:endParaRPr lang="en-US" sz="2400" dirty="0"/>
          </a:p>
        </p:txBody>
      </p:sp>
      <p:pic>
        <p:nvPicPr>
          <p:cNvPr id="3" name="Picture 2"/>
          <p:cNvPicPr>
            <a:picLocks noChangeAspect="1"/>
          </p:cNvPicPr>
          <p:nvPr/>
        </p:nvPicPr>
        <p:blipFill>
          <a:blip r:embed="rId2"/>
          <a:stretch>
            <a:fillRect/>
          </a:stretch>
        </p:blipFill>
        <p:spPr>
          <a:xfrm>
            <a:off x="2657381" y="2869949"/>
            <a:ext cx="3571403" cy="2992522"/>
          </a:xfrm>
          <a:prstGeom prst="rect">
            <a:avLst/>
          </a:prstGeom>
        </p:spPr>
      </p:pic>
    </p:spTree>
    <p:extLst>
      <p:ext uri="{BB962C8B-B14F-4D97-AF65-F5344CB8AC3E}">
        <p14:creationId xmlns:p14="http://schemas.microsoft.com/office/powerpoint/2010/main" val="116037099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Linear Models</a:t>
            </a:r>
            <a:endParaRPr lang="en-US" dirty="0"/>
          </a:p>
        </p:txBody>
      </p:sp>
      <mc:AlternateContent xmlns:mc="http://schemas.openxmlformats.org/markup-compatibility/2006" xmlns:a14="http://schemas.microsoft.com/office/drawing/2010/main">
        <mc:Choice Requires="a14">
          <p:sp>
            <p:nvSpPr>
              <p:cNvPr id="5" name="Content Placeholder 2"/>
              <p:cNvSpPr txBox="1">
                <a:spLocks/>
              </p:cNvSpPr>
              <p:nvPr/>
            </p:nvSpPr>
            <p:spPr>
              <a:xfrm>
                <a:off x="838200" y="1608341"/>
                <a:ext cx="7201277" cy="5009742"/>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smtClean="0"/>
                  <a:t>Models</a:t>
                </a:r>
                <a:br>
                  <a:rPr lang="en-US" sz="2400" dirty="0" smtClean="0"/>
                </a:br>
                <a:r>
                  <a:rPr lang="en-US" sz="2400" dirty="0" smtClean="0"/>
                  <a:t>	</a:t>
                </a:r>
                <a14:m>
                  <m:oMath xmlns:m="http://schemas.openxmlformats.org/officeDocument/2006/math">
                    <m:r>
                      <a:rPr lang="en-US" sz="2400" i="1" smtClean="0">
                        <a:latin typeface="Cambria Math" panose="02040503050406030204" pitchFamily="18" charset="0"/>
                      </a:rPr>
                      <m:t>𝑦</m:t>
                    </m:r>
                    <m:r>
                      <a:rPr lang="en-US" sz="2400" i="1" smtClean="0">
                        <a:latin typeface="Cambria Math" panose="02040503050406030204" pitchFamily="18" charset="0"/>
                      </a:rPr>
                      <m:t>=</m:t>
                    </m:r>
                    <m:r>
                      <a:rPr lang="en-US" sz="2400" i="1" smtClean="0">
                        <a:latin typeface="Cambria Math" panose="02040503050406030204" pitchFamily="18" charset="0"/>
                      </a:rPr>
                      <m:t>𝑎𝑥</m:t>
                    </m:r>
                    <m:r>
                      <a:rPr lang="en-US" sz="2400" i="1" smtClean="0">
                        <a:latin typeface="Cambria Math" panose="02040503050406030204" pitchFamily="18" charset="0"/>
                      </a:rPr>
                      <m:t>+</m:t>
                    </m:r>
                    <m:r>
                      <a:rPr lang="en-US" sz="2400" i="1" smtClean="0">
                        <a:latin typeface="Cambria Math" panose="02040503050406030204" pitchFamily="18" charset="0"/>
                      </a:rPr>
                      <m:t>𝑏𝑧</m:t>
                    </m:r>
                    <m:r>
                      <a:rPr lang="en-US" sz="2400" i="1" smtClean="0">
                        <a:latin typeface="Cambria Math" panose="02040503050406030204" pitchFamily="18" charset="0"/>
                      </a:rPr>
                      <m:t>+</m:t>
                    </m:r>
                    <m:r>
                      <a:rPr lang="en-US" sz="2400" i="1" smtClean="0">
                        <a:latin typeface="Cambria Math" panose="02040503050406030204" pitchFamily="18" charset="0"/>
                      </a:rPr>
                      <m:t>𝑐</m:t>
                    </m:r>
                    <m:r>
                      <a:rPr lang="en-US" sz="2400" i="1" smtClean="0">
                        <a:latin typeface="Cambria Math" panose="02040503050406030204" pitchFamily="18" charset="0"/>
                      </a:rPr>
                      <m:t>+</m:t>
                    </m:r>
                    <m:r>
                      <a:rPr lang="en-US" sz="2400" i="1" smtClean="0">
                        <a:latin typeface="Cambria Math" panose="02040503050406030204" pitchFamily="18" charset="0"/>
                      </a:rPr>
                      <m:t>𝜖</m:t>
                    </m:r>
                  </m:oMath>
                </a14:m>
                <a:endParaRPr lang="en-US" sz="2400" dirty="0" smtClean="0"/>
              </a:p>
              <a:p>
                <a:pPr marL="0" indent="0">
                  <a:buFont typeface="Arial"/>
                  <a:buNone/>
                </a:pPr>
                <a:r>
                  <a:rPr lang="en-US" sz="2400" dirty="0"/>
                  <a:t>	</a:t>
                </a:r>
                <a14:m>
                  <m:oMath xmlns:m="http://schemas.openxmlformats.org/officeDocument/2006/math">
                    <m:r>
                      <a:rPr lang="en-US" sz="2400" i="1">
                        <a:latin typeface="Cambria Math" panose="02040503050406030204" pitchFamily="18" charset="0"/>
                      </a:rPr>
                      <m:t>𝑦</m:t>
                    </m:r>
                    <m:r>
                      <a:rPr lang="en-US" sz="2400" i="1">
                        <a:latin typeface="Cambria Math" panose="02040503050406030204" pitchFamily="18" charset="0"/>
                      </a:rPr>
                      <m:t>=</m:t>
                    </m:r>
                    <m:r>
                      <a:rPr lang="en-US" sz="2400" i="1">
                        <a:latin typeface="Cambria Math" panose="02040503050406030204" pitchFamily="18" charset="0"/>
                      </a:rPr>
                      <m:t>𝑎𝑥</m:t>
                    </m:r>
                    <m:r>
                      <a:rPr lang="en-US" sz="2400" i="1">
                        <a:latin typeface="Cambria Math" panose="02040503050406030204" pitchFamily="18" charset="0"/>
                      </a:rPr>
                      <m:t>+</m:t>
                    </m:r>
                    <m:r>
                      <a:rPr lang="en-US" sz="2400" i="1">
                        <a:latin typeface="Cambria Math" panose="02040503050406030204" pitchFamily="18" charset="0"/>
                      </a:rPr>
                      <m:t>𝑏𝑧</m:t>
                    </m:r>
                    <m:r>
                      <a:rPr lang="en-US" sz="2400" i="1">
                        <a:latin typeface="Cambria Math" panose="02040503050406030204" pitchFamily="18" charset="0"/>
                      </a:rPr>
                      <m:t>+</m:t>
                    </m:r>
                    <m:r>
                      <a:rPr lang="en-US" sz="2400" i="1">
                        <a:latin typeface="Cambria Math" panose="02040503050406030204" pitchFamily="18" charset="0"/>
                      </a:rPr>
                      <m:t>𝑐</m:t>
                    </m:r>
                    <m:sSup>
                      <m:sSupPr>
                        <m:ctrlPr>
                          <a:rPr lang="en-US" sz="2400" i="1" smtClean="0">
                            <a:latin typeface="Cambria Math" panose="02040503050406030204" pitchFamily="18" charset="0"/>
                          </a:rPr>
                        </m:ctrlPr>
                      </m:sSupPr>
                      <m:e>
                        <m:r>
                          <a:rPr lang="en-US" sz="2400" i="1" smtClean="0">
                            <a:latin typeface="Cambria Math" panose="02040503050406030204" pitchFamily="18" charset="0"/>
                          </a:rPr>
                          <m:t>𝑥</m:t>
                        </m:r>
                      </m:e>
                      <m:sup>
                        <m:r>
                          <a:rPr lang="en-US" sz="2400" i="1" smtClean="0">
                            <a:latin typeface="Cambria Math" panose="02040503050406030204" pitchFamily="18" charset="0"/>
                          </a:rPr>
                          <m:t>2</m:t>
                        </m:r>
                      </m:sup>
                    </m:sSup>
                    <m:r>
                      <a:rPr lang="en-US" sz="2400" i="1" smtClean="0">
                        <a:latin typeface="Cambria Math" panose="02040503050406030204" pitchFamily="18" charset="0"/>
                      </a:rPr>
                      <m:t>+</m:t>
                    </m:r>
                    <m:r>
                      <a:rPr lang="en-US" sz="2400" i="1" smtClean="0">
                        <a:latin typeface="Cambria Math" panose="02040503050406030204" pitchFamily="18" charset="0"/>
                      </a:rPr>
                      <m:t>𝑑𝑥𝑧</m:t>
                    </m:r>
                    <m:r>
                      <a:rPr lang="en-US" sz="2400" i="1" smtClean="0">
                        <a:latin typeface="Cambria Math" panose="02040503050406030204" pitchFamily="18" charset="0"/>
                      </a:rPr>
                      <m:t>+</m:t>
                    </m:r>
                    <m:r>
                      <a:rPr lang="en-US" sz="2400" i="1" smtClean="0">
                        <a:latin typeface="Cambria Math" panose="02040503050406030204" pitchFamily="18" charset="0"/>
                      </a:rPr>
                      <m:t>𝜖</m:t>
                    </m:r>
                  </m:oMath>
                </a14:m>
                <a:endParaRPr lang="en-US" sz="2400" dirty="0"/>
              </a:p>
              <a:p>
                <a:pPr marL="0" indent="0">
                  <a:buFont typeface="Arial"/>
                  <a:buNone/>
                </a:pPr>
                <a:r>
                  <a:rPr lang="en-US" sz="2400" dirty="0"/>
                  <a:t>	</a:t>
                </a:r>
                <a14:m>
                  <m:oMath xmlns:m="http://schemas.openxmlformats.org/officeDocument/2006/math">
                    <m:r>
                      <a:rPr lang="en-US" sz="2400" i="1">
                        <a:latin typeface="Cambria Math" panose="02040503050406030204" pitchFamily="18" charset="0"/>
                      </a:rPr>
                      <m:t>𝑦</m:t>
                    </m:r>
                    <m:r>
                      <a:rPr lang="en-US" sz="2400" i="1">
                        <a:latin typeface="Cambria Math" panose="02040503050406030204" pitchFamily="18" charset="0"/>
                      </a:rPr>
                      <m:t>=</m:t>
                    </m:r>
                    <m:r>
                      <a:rPr lang="en-US" sz="2400" i="1" smtClean="0">
                        <a:latin typeface="Cambria Math" panose="02040503050406030204" pitchFamily="18" charset="0"/>
                      </a:rPr>
                      <m:t>𝑎</m:t>
                    </m:r>
                    <m:r>
                      <m:rPr>
                        <m:nor/>
                      </m:rPr>
                      <a:rPr lang="en-US" sz="2400" smtClean="0">
                        <a:latin typeface="Cambria Math" panose="02040503050406030204" pitchFamily="18" charset="0"/>
                      </a:rPr>
                      <m:t>ln</m:t>
                    </m:r>
                    <m:d>
                      <m:dPr>
                        <m:ctrlPr>
                          <a:rPr lang="en-US" sz="2400" i="1" smtClean="0">
                            <a:latin typeface="Cambria Math" panose="02040503050406030204" pitchFamily="18" charset="0"/>
                          </a:rPr>
                        </m:ctrlPr>
                      </m:dPr>
                      <m:e>
                        <m:r>
                          <a:rPr lang="en-US" sz="2400" i="1" smtClean="0">
                            <a:latin typeface="Cambria Math" panose="02040503050406030204" pitchFamily="18" charset="0"/>
                          </a:rPr>
                          <m:t>𝑥</m:t>
                        </m:r>
                      </m:e>
                    </m:d>
                    <m:r>
                      <a:rPr lang="en-US" sz="2400" i="1">
                        <a:latin typeface="Cambria Math" panose="02040503050406030204" pitchFamily="18" charset="0"/>
                      </a:rPr>
                      <m:t>+</m:t>
                    </m:r>
                    <m:r>
                      <a:rPr lang="en-US" sz="2400" i="1">
                        <a:latin typeface="Cambria Math" panose="02040503050406030204" pitchFamily="18" charset="0"/>
                      </a:rPr>
                      <m:t>𝑏</m:t>
                    </m:r>
                    <m:func>
                      <m:funcPr>
                        <m:ctrlPr>
                          <a:rPr lang="en-US" sz="2400" i="1" smtClean="0">
                            <a:latin typeface="Cambria Math" panose="02040503050406030204" pitchFamily="18" charset="0"/>
                          </a:rPr>
                        </m:ctrlPr>
                      </m:funcPr>
                      <m:fName>
                        <m:r>
                          <m:rPr>
                            <m:sty m:val="p"/>
                          </m:rPr>
                          <a:rPr lang="en-US" sz="2400" smtClean="0">
                            <a:latin typeface="Cambria Math" panose="02040503050406030204" pitchFamily="18" charset="0"/>
                          </a:rPr>
                          <m:t>sin</m:t>
                        </m:r>
                      </m:fName>
                      <m:e>
                        <m:d>
                          <m:dPr>
                            <m:ctrlPr>
                              <a:rPr lang="en-US" sz="2400" i="1" smtClean="0">
                                <a:latin typeface="Cambria Math" panose="02040503050406030204" pitchFamily="18" charset="0"/>
                              </a:rPr>
                            </m:ctrlPr>
                          </m:dPr>
                          <m:e>
                            <m:sSup>
                              <m:sSupPr>
                                <m:ctrlPr>
                                  <a:rPr lang="en-US" sz="2400" i="1" smtClean="0">
                                    <a:latin typeface="Cambria Math" panose="02040503050406030204" pitchFamily="18" charset="0"/>
                                  </a:rPr>
                                </m:ctrlPr>
                              </m:sSupPr>
                              <m:e>
                                <m:r>
                                  <a:rPr lang="en-US" sz="2400" i="1" smtClean="0">
                                    <a:latin typeface="Cambria Math" panose="02040503050406030204" pitchFamily="18" charset="0"/>
                                  </a:rPr>
                                  <m:t>𝑧</m:t>
                                </m:r>
                              </m:e>
                              <m:sup>
                                <m:r>
                                  <a:rPr lang="en-US" sz="2400" i="1" smtClean="0">
                                    <a:latin typeface="Cambria Math" panose="02040503050406030204" pitchFamily="18" charset="0"/>
                                  </a:rPr>
                                  <m:t>2</m:t>
                                </m:r>
                              </m:sup>
                            </m:sSup>
                          </m:e>
                        </m:d>
                      </m:e>
                    </m:func>
                    <m:r>
                      <a:rPr lang="en-US" sz="2400" i="1">
                        <a:latin typeface="Cambria Math" panose="02040503050406030204" pitchFamily="18" charset="0"/>
                      </a:rPr>
                      <m:t>+</m:t>
                    </m:r>
                    <m:r>
                      <a:rPr lang="en-US" sz="2400" i="1">
                        <a:latin typeface="Cambria Math" panose="02040503050406030204" pitchFamily="18" charset="0"/>
                      </a:rPr>
                      <m:t>𝑐</m:t>
                    </m:r>
                    <m:r>
                      <a:rPr lang="en-US" sz="2400" i="1" smtClean="0">
                        <a:latin typeface="Cambria Math" panose="02040503050406030204" pitchFamily="18" charset="0"/>
                      </a:rPr>
                      <m:t>+</m:t>
                    </m:r>
                    <m:r>
                      <a:rPr lang="en-US" sz="2400" i="1" smtClean="0">
                        <a:latin typeface="Cambria Math" panose="02040503050406030204" pitchFamily="18" charset="0"/>
                      </a:rPr>
                      <m:t>𝜖</m:t>
                    </m:r>
                  </m:oMath>
                </a14:m>
                <a:endParaRPr lang="en-US" sz="2400" dirty="0" smtClean="0"/>
              </a:p>
              <a:p>
                <a:pPr marL="0" indent="0">
                  <a:buFont typeface="Arial"/>
                  <a:buNone/>
                </a:pPr>
                <a:r>
                  <a:rPr lang="en-US" sz="2400" dirty="0"/>
                  <a:t>	</a:t>
                </a:r>
                <a:r>
                  <a:rPr lang="en-US" sz="2400" dirty="0" smtClean="0"/>
                  <a:t>…</a:t>
                </a:r>
              </a:p>
              <a:p>
                <a:r>
                  <a:rPr lang="en-US" sz="2400" dirty="0" smtClean="0"/>
                  <a:t>All of these are linear </a:t>
                </a:r>
                <a:r>
                  <a:rPr lang="en-US" sz="2400" i="1" dirty="0" smtClean="0"/>
                  <a:t>in the coefficients</a:t>
                </a:r>
              </a:p>
              <a:p>
                <a:r>
                  <a:rPr lang="en-US" sz="2400" dirty="0" smtClean="0"/>
                  <a:t>Think of these as transformations on the independent variables.</a:t>
                </a:r>
              </a:p>
              <a:p>
                <a:r>
                  <a:rPr lang="en-US" sz="2400" dirty="0" smtClean="0"/>
                  <a:t>Methods and interpretation are largely the same as in the simple case</a:t>
                </a:r>
                <a:endParaRPr lang="en-US" sz="2400" dirty="0"/>
              </a:p>
            </p:txBody>
          </p:sp>
        </mc:Choice>
        <mc:Fallback xmlns="">
          <p:sp>
            <p:nvSpPr>
              <p:cNvPr id="5" name="Content Placeholder 2"/>
              <p:cNvSpPr txBox="1">
                <a:spLocks noRot="1" noChangeAspect="1" noMove="1" noResize="1" noEditPoints="1" noAdjustHandles="1" noChangeArrowheads="1" noChangeShapeType="1" noTextEdit="1"/>
              </p:cNvSpPr>
              <p:nvPr/>
            </p:nvSpPr>
            <p:spPr>
              <a:xfrm>
                <a:off x="838200" y="1608341"/>
                <a:ext cx="7201277" cy="5009742"/>
              </a:xfrm>
              <a:prstGeom prst="rect">
                <a:avLst/>
              </a:prstGeom>
              <a:blipFill rotWithShape="0">
                <a:blip r:embed="rId2"/>
                <a:stretch>
                  <a:fillRect l="-1185" t="-973" r="-2032"/>
                </a:stretch>
              </a:blipFill>
            </p:spPr>
            <p:txBody>
              <a:bodyPr/>
              <a:lstStyle/>
              <a:p>
                <a:r>
                  <a:rPr lang="en-US">
                    <a:noFill/>
                  </a:rPr>
                  <a:t> </a:t>
                </a:r>
              </a:p>
            </p:txBody>
          </p:sp>
        </mc:Fallback>
      </mc:AlternateContent>
    </p:spTree>
    <p:extLst>
      <p:ext uri="{BB962C8B-B14F-4D97-AF65-F5344CB8AC3E}">
        <p14:creationId xmlns:p14="http://schemas.microsoft.com/office/powerpoint/2010/main" val="33865773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Non-Normal Data</a:t>
            </a:r>
            <a:endParaRPr lang="en-US" dirty="0"/>
          </a:p>
        </p:txBody>
      </p:sp>
      <p:sp>
        <p:nvSpPr>
          <p:cNvPr id="3" name="Text Placeholder 2"/>
          <p:cNvSpPr>
            <a:spLocks noGrp="1"/>
          </p:cNvSpPr>
          <p:nvPr>
            <p:ph type="body" sz="quarter" idx="11"/>
          </p:nvPr>
        </p:nvSpPr>
        <p:spPr>
          <a:xfrm>
            <a:off x="771345" y="1363508"/>
            <a:ext cx="8197114" cy="5494492"/>
          </a:xfrm>
        </p:spPr>
        <p:txBody>
          <a:bodyPr/>
          <a:lstStyle/>
          <a:p>
            <a:r>
              <a:rPr lang="en-US" sz="2000" dirty="0" smtClean="0"/>
              <a:t>Transform data to normality:</a:t>
            </a:r>
          </a:p>
          <a:p>
            <a:pPr lvl="1"/>
            <a:r>
              <a:rPr lang="en-US" sz="1800" dirty="0" smtClean="0"/>
              <a:t>Examples:</a:t>
            </a:r>
          </a:p>
          <a:p>
            <a:pPr lvl="1"/>
            <a:endParaRPr lang="en-US" sz="1800" dirty="0"/>
          </a:p>
          <a:p>
            <a:pPr lvl="1"/>
            <a:endParaRPr lang="en-US" sz="1800" dirty="0" smtClean="0"/>
          </a:p>
          <a:p>
            <a:pPr lvl="1"/>
            <a:endParaRPr lang="en-US" sz="1800" dirty="0"/>
          </a:p>
          <a:p>
            <a:pPr lvl="1"/>
            <a:endParaRPr lang="en-US" sz="1800" dirty="0" smtClean="0"/>
          </a:p>
          <a:p>
            <a:pPr lvl="1"/>
            <a:endParaRPr lang="en-US" sz="1800" dirty="0"/>
          </a:p>
          <a:p>
            <a:pPr lvl="1"/>
            <a:endParaRPr lang="en-US" sz="1800" dirty="0" smtClean="0"/>
          </a:p>
          <a:p>
            <a:pPr lvl="1"/>
            <a:endParaRPr lang="en-US" sz="1800" dirty="0" smtClean="0"/>
          </a:p>
          <a:p>
            <a:r>
              <a:rPr lang="en-US" sz="2000" dirty="0" smtClean="0"/>
              <a:t>R-Demo</a:t>
            </a:r>
          </a:p>
          <a:p>
            <a:pPr lvl="1"/>
            <a:r>
              <a:rPr lang="en-US" sz="1800" dirty="0" smtClean="0"/>
              <a:t>Data(</a:t>
            </a:r>
            <a:r>
              <a:rPr lang="en-US" sz="1800" dirty="0" err="1" smtClean="0"/>
              <a:t>attenu</a:t>
            </a:r>
            <a:r>
              <a:rPr lang="en-US" sz="1800" dirty="0" smtClean="0"/>
              <a:t>) = peak acceleration data from the 1979 CA earthquake measured at 182 different sites.</a:t>
            </a:r>
          </a:p>
          <a:p>
            <a:pPr lvl="2"/>
            <a:r>
              <a:rPr lang="en-US" sz="1600" dirty="0" smtClean="0"/>
              <a:t>Event: event #</a:t>
            </a:r>
          </a:p>
          <a:p>
            <a:pPr lvl="2"/>
            <a:r>
              <a:rPr lang="en-US" sz="1600" dirty="0" smtClean="0"/>
              <a:t>Mag: magnitude</a:t>
            </a:r>
          </a:p>
          <a:p>
            <a:pPr lvl="2"/>
            <a:r>
              <a:rPr lang="en-US" sz="1600" dirty="0" smtClean="0"/>
              <a:t>Station: Station factor</a:t>
            </a:r>
          </a:p>
          <a:p>
            <a:pPr lvl="2"/>
            <a:r>
              <a:rPr lang="en-US" sz="1600" dirty="0" err="1" smtClean="0"/>
              <a:t>Dist</a:t>
            </a:r>
            <a:r>
              <a:rPr lang="en-US" sz="1600" dirty="0" smtClean="0"/>
              <a:t>: Distance from earthquake origin</a:t>
            </a:r>
          </a:p>
          <a:p>
            <a:pPr lvl="2"/>
            <a:r>
              <a:rPr lang="en-US" sz="1600" dirty="0" err="1" smtClean="0"/>
              <a:t>Accel</a:t>
            </a:r>
            <a:r>
              <a:rPr lang="en-US" sz="1600" dirty="0" smtClean="0"/>
              <a:t>: Max peak acceleration</a:t>
            </a:r>
          </a:p>
          <a:p>
            <a:endParaRPr lang="en-US" dirty="0" smtClean="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r="48369"/>
          <a:stretch/>
        </p:blipFill>
        <p:spPr>
          <a:xfrm>
            <a:off x="280386" y="2086871"/>
            <a:ext cx="2473998" cy="2185898"/>
          </a:xfrm>
          <a:prstGeom prst="rect">
            <a:avLst/>
          </a:prstGeom>
        </p:spPr>
      </p:pic>
      <p:pic>
        <p:nvPicPr>
          <p:cNvPr id="9" name="Picture 8"/>
          <p:cNvPicPr>
            <a:picLocks noChangeAspect="1"/>
          </p:cNvPicPr>
          <p:nvPr/>
        </p:nvPicPr>
        <p:blipFill rotWithShape="1">
          <a:blip r:embed="rId2">
            <a:extLst>
              <a:ext uri="{28A0092B-C50C-407E-A947-70E740481C1C}">
                <a14:useLocalDpi xmlns:a14="http://schemas.microsoft.com/office/drawing/2010/main" val="0"/>
              </a:ext>
            </a:extLst>
          </a:blip>
          <a:srcRect l="53972"/>
          <a:stretch/>
        </p:blipFill>
        <p:spPr>
          <a:xfrm>
            <a:off x="4869902" y="2086871"/>
            <a:ext cx="2205520" cy="2185898"/>
          </a:xfrm>
          <a:prstGeom prst="rect">
            <a:avLst/>
          </a:prstGeom>
        </p:spPr>
      </p:pic>
      <p:cxnSp>
        <p:nvCxnSpPr>
          <p:cNvPr id="6" name="Straight Connector 5"/>
          <p:cNvCxnSpPr/>
          <p:nvPr/>
        </p:nvCxnSpPr>
        <p:spPr>
          <a:xfrm>
            <a:off x="280386" y="3179820"/>
            <a:ext cx="8695858" cy="0"/>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4628315" y="2086871"/>
            <a:ext cx="0" cy="2185898"/>
          </a:xfrm>
          <a:prstGeom prst="line">
            <a:avLst/>
          </a:prstGeom>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2754384" y="2281473"/>
            <a:ext cx="1661289" cy="369332"/>
          </a:xfrm>
          <a:prstGeom prst="rect">
            <a:avLst/>
          </a:prstGeom>
          <a:noFill/>
        </p:spPr>
        <p:txBody>
          <a:bodyPr wrap="none" rtlCol="0">
            <a:spAutoFit/>
          </a:bodyPr>
          <a:lstStyle/>
          <a:p>
            <a:r>
              <a:rPr lang="en-US" dirty="0" err="1" smtClean="0"/>
              <a:t>Exp</a:t>
            </a:r>
            <a:r>
              <a:rPr lang="en-US" dirty="0" smtClean="0"/>
              <a:t>(), power&gt;1</a:t>
            </a:r>
          </a:p>
        </p:txBody>
      </p:sp>
      <p:sp>
        <p:nvSpPr>
          <p:cNvPr id="13" name="TextBox 12"/>
          <p:cNvSpPr txBox="1"/>
          <p:nvPr/>
        </p:nvSpPr>
        <p:spPr>
          <a:xfrm>
            <a:off x="7317008" y="2249207"/>
            <a:ext cx="1018484" cy="369332"/>
          </a:xfrm>
          <a:prstGeom prst="rect">
            <a:avLst/>
          </a:prstGeom>
          <a:noFill/>
        </p:spPr>
        <p:txBody>
          <a:bodyPr wrap="none" rtlCol="0">
            <a:spAutoFit/>
          </a:bodyPr>
          <a:lstStyle/>
          <a:p>
            <a:r>
              <a:rPr lang="en-US" dirty="0" smtClean="0"/>
              <a:t>Power&gt;1</a:t>
            </a:r>
            <a:endParaRPr lang="en-US" dirty="0"/>
          </a:p>
        </p:txBody>
      </p:sp>
      <p:sp>
        <p:nvSpPr>
          <p:cNvPr id="15" name="TextBox 14"/>
          <p:cNvSpPr txBox="1"/>
          <p:nvPr/>
        </p:nvSpPr>
        <p:spPr>
          <a:xfrm>
            <a:off x="2754384" y="3458137"/>
            <a:ext cx="1656479" cy="369332"/>
          </a:xfrm>
          <a:prstGeom prst="rect">
            <a:avLst/>
          </a:prstGeom>
          <a:noFill/>
        </p:spPr>
        <p:txBody>
          <a:bodyPr wrap="none" rtlCol="0">
            <a:spAutoFit/>
          </a:bodyPr>
          <a:lstStyle/>
          <a:p>
            <a:r>
              <a:rPr lang="en-US" dirty="0" smtClean="0"/>
              <a:t>Log(), power&lt;1</a:t>
            </a:r>
          </a:p>
        </p:txBody>
      </p:sp>
      <p:sp>
        <p:nvSpPr>
          <p:cNvPr id="16" name="TextBox 15"/>
          <p:cNvSpPr txBox="1"/>
          <p:nvPr/>
        </p:nvSpPr>
        <p:spPr>
          <a:xfrm>
            <a:off x="7317008" y="3425871"/>
            <a:ext cx="1631024" cy="369332"/>
          </a:xfrm>
          <a:prstGeom prst="rect">
            <a:avLst/>
          </a:prstGeom>
          <a:noFill/>
        </p:spPr>
        <p:txBody>
          <a:bodyPr wrap="none" rtlCol="0">
            <a:spAutoFit/>
          </a:bodyPr>
          <a:lstStyle/>
          <a:p>
            <a:r>
              <a:rPr lang="en-US" dirty="0" smtClean="0"/>
              <a:t>Power&lt;1, </a:t>
            </a:r>
            <a:r>
              <a:rPr lang="en-US" dirty="0" err="1" smtClean="0"/>
              <a:t>sqrt</a:t>
            </a:r>
            <a:r>
              <a:rPr lang="en-US" dirty="0" smtClean="0"/>
              <a:t>()</a:t>
            </a:r>
            <a:endParaRPr lang="en-US" dirty="0"/>
          </a:p>
        </p:txBody>
      </p:sp>
    </p:spTree>
    <p:extLst>
      <p:ext uri="{BB962C8B-B14F-4D97-AF65-F5344CB8AC3E}">
        <p14:creationId xmlns:p14="http://schemas.microsoft.com/office/powerpoint/2010/main" val="385746980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Non-Normal Data</a:t>
            </a:r>
            <a:endParaRPr lang="en-US" dirty="0"/>
          </a:p>
        </p:txBody>
      </p:sp>
      <p:sp>
        <p:nvSpPr>
          <p:cNvPr id="3" name="Text Placeholder 2"/>
          <p:cNvSpPr>
            <a:spLocks noGrp="1"/>
          </p:cNvSpPr>
          <p:nvPr>
            <p:ph type="body" sz="quarter" idx="11"/>
          </p:nvPr>
        </p:nvSpPr>
        <p:spPr>
          <a:xfrm>
            <a:off x="771345" y="1363508"/>
            <a:ext cx="8197114" cy="4014250"/>
          </a:xfrm>
        </p:spPr>
        <p:txBody>
          <a:bodyPr/>
          <a:lstStyle/>
          <a:p>
            <a:r>
              <a:rPr lang="en-US" sz="2000" dirty="0" smtClean="0"/>
              <a:t>Transform data to normality:</a:t>
            </a:r>
          </a:p>
          <a:p>
            <a:pPr lvl="1"/>
            <a:r>
              <a:rPr lang="en-US" sz="1800" dirty="0" smtClean="0"/>
              <a:t>Note you can only use </a:t>
            </a:r>
            <a:r>
              <a:rPr lang="en-US" sz="1800" b="1" dirty="0" smtClean="0"/>
              <a:t>monotonic </a:t>
            </a:r>
            <a:r>
              <a:rPr lang="en-US" sz="1800" dirty="0" smtClean="0"/>
              <a:t>functions for transformations for interpretability.</a:t>
            </a:r>
          </a:p>
          <a:p>
            <a:pPr lvl="1"/>
            <a:r>
              <a:rPr lang="en-US" sz="1800" dirty="0" smtClean="0"/>
              <a:t>These are functions that preserve:</a:t>
            </a:r>
          </a:p>
          <a:p>
            <a:pPr lvl="2"/>
            <a:r>
              <a:rPr lang="en-US" sz="1400" dirty="0" smtClean="0"/>
              <a:t>If a &lt; b then f(a) &lt; f(b).</a:t>
            </a:r>
          </a:p>
          <a:p>
            <a:pPr lvl="1"/>
            <a:r>
              <a:rPr lang="en-US" sz="1800" dirty="0" smtClean="0"/>
              <a:t>Always either non-increasing or non-decreasing.</a:t>
            </a:r>
          </a:p>
          <a:p>
            <a:endParaRPr lang="en-US" dirty="0" smtClean="0"/>
          </a:p>
        </p:txBody>
      </p:sp>
    </p:spTree>
    <p:extLst>
      <p:ext uri="{BB962C8B-B14F-4D97-AF65-F5344CB8AC3E}">
        <p14:creationId xmlns:p14="http://schemas.microsoft.com/office/powerpoint/2010/main" val="162757136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Non-Linear Relationships &amp; Measurement Error</a:t>
            </a:r>
            <a:endParaRPr lang="en-US" dirty="0"/>
          </a:p>
        </p:txBody>
      </p:sp>
      <p:sp>
        <p:nvSpPr>
          <p:cNvPr id="3" name="Text Placeholder 2"/>
          <p:cNvSpPr>
            <a:spLocks noGrp="1"/>
          </p:cNvSpPr>
          <p:nvPr>
            <p:ph type="body" sz="quarter" idx="11"/>
          </p:nvPr>
        </p:nvSpPr>
        <p:spPr>
          <a:xfrm>
            <a:off x="771344" y="1363508"/>
            <a:ext cx="8197114" cy="5363217"/>
          </a:xfrm>
        </p:spPr>
        <p:txBody>
          <a:bodyPr/>
          <a:lstStyle/>
          <a:p>
            <a:r>
              <a:rPr lang="en-US" sz="2000" dirty="0" smtClean="0"/>
              <a:t>Other than transformations, we can’t do much here.</a:t>
            </a:r>
          </a:p>
          <a:p>
            <a:r>
              <a:rPr lang="en-US" sz="2000" dirty="0" smtClean="0"/>
              <a:t>Solutions:</a:t>
            </a:r>
          </a:p>
          <a:p>
            <a:pPr lvl="1"/>
            <a:r>
              <a:rPr lang="en-US" sz="1600" dirty="0" smtClean="0"/>
              <a:t>Fit a non-linear regression.</a:t>
            </a:r>
          </a:p>
          <a:p>
            <a:pPr lvl="1"/>
            <a:r>
              <a:rPr lang="en-US" sz="1600" dirty="0" smtClean="0"/>
              <a:t>Use a non-regression machine learning model. (Touch on these at the end of the semester, and it is a large subject of the third class)</a:t>
            </a:r>
          </a:p>
          <a:p>
            <a:endParaRPr lang="en-US" dirty="0"/>
          </a:p>
          <a:p>
            <a:endParaRPr lang="en-US" dirty="0" smtClean="0"/>
          </a:p>
          <a:p>
            <a:endParaRPr lang="en-US" dirty="0"/>
          </a:p>
          <a:p>
            <a:endParaRPr lang="en-US" dirty="0" smtClean="0"/>
          </a:p>
          <a:p>
            <a:r>
              <a:rPr lang="en-US" dirty="0" smtClean="0"/>
              <a:t>Cannot change measurement error, but you can control for it.</a:t>
            </a:r>
          </a:p>
        </p:txBody>
      </p:sp>
      <p:pic>
        <p:nvPicPr>
          <p:cNvPr id="5" name="Picture 4"/>
          <p:cNvPicPr>
            <a:picLocks noChangeAspect="1"/>
          </p:cNvPicPr>
          <p:nvPr/>
        </p:nvPicPr>
        <p:blipFill rotWithShape="1">
          <a:blip r:embed="rId2"/>
          <a:srcRect t="60109"/>
          <a:stretch/>
        </p:blipFill>
        <p:spPr>
          <a:xfrm>
            <a:off x="1161926" y="3078178"/>
            <a:ext cx="7415951" cy="1348968"/>
          </a:xfrm>
          <a:prstGeom prst="rect">
            <a:avLst/>
          </a:prstGeom>
        </p:spPr>
      </p:pic>
      <p:sp>
        <p:nvSpPr>
          <p:cNvPr id="7" name="TextBox 6"/>
          <p:cNvSpPr txBox="1"/>
          <p:nvPr/>
        </p:nvSpPr>
        <p:spPr>
          <a:xfrm>
            <a:off x="1095469" y="5499233"/>
            <a:ext cx="6735779" cy="1200329"/>
          </a:xfrm>
          <a:prstGeom prst="rect">
            <a:avLst/>
          </a:prstGeom>
          <a:noFill/>
        </p:spPr>
        <p:txBody>
          <a:bodyPr wrap="square" rtlCol="0">
            <a:spAutoFit/>
          </a:bodyPr>
          <a:lstStyle/>
          <a:p>
            <a:r>
              <a:rPr lang="en-US" dirty="0" smtClean="0"/>
              <a:t>Example: Temperature measurements may have more variance at the high and low ends of an instruments limits.  We can add a variable that takes into account how far from the limits the measurement is. More to come on this later.</a:t>
            </a:r>
            <a:endParaRPr lang="en-US" dirty="0"/>
          </a:p>
        </p:txBody>
      </p:sp>
    </p:spTree>
    <p:extLst>
      <p:ext uri="{BB962C8B-B14F-4D97-AF65-F5344CB8AC3E}">
        <p14:creationId xmlns:p14="http://schemas.microsoft.com/office/powerpoint/2010/main" val="393344162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Checking the Residuals</a:t>
            </a:r>
            <a:endParaRPr lang="en-US" dirty="0"/>
          </a:p>
        </p:txBody>
      </p:sp>
      <p:sp>
        <p:nvSpPr>
          <p:cNvPr id="3" name="Text Placeholder 2"/>
          <p:cNvSpPr>
            <a:spLocks noGrp="1"/>
          </p:cNvSpPr>
          <p:nvPr>
            <p:ph type="body" sz="quarter" idx="11"/>
          </p:nvPr>
        </p:nvSpPr>
        <p:spPr>
          <a:xfrm>
            <a:off x="771345" y="1363508"/>
            <a:ext cx="8197114" cy="4014250"/>
          </a:xfrm>
        </p:spPr>
        <p:txBody>
          <a:bodyPr/>
          <a:lstStyle/>
          <a:p>
            <a:r>
              <a:rPr lang="en-US" sz="2000" dirty="0" smtClean="0"/>
              <a:t>Always plot the residuals!</a:t>
            </a:r>
          </a:p>
          <a:p>
            <a:r>
              <a:rPr lang="en-US" sz="2000" dirty="0" smtClean="0"/>
              <a:t>You should always check for trends in the residuals.</a:t>
            </a:r>
          </a:p>
          <a:p>
            <a:r>
              <a:rPr lang="en-US" sz="2000" dirty="0" smtClean="0"/>
              <a:t>Residuals vs. fitted values:</a:t>
            </a:r>
          </a:p>
          <a:p>
            <a:pPr lvl="1"/>
            <a:r>
              <a:rPr lang="en-US" sz="1600" dirty="0" smtClean="0"/>
              <a:t>We should never see a trend here.  If there is a trend, our linear fitting failed.</a:t>
            </a:r>
          </a:p>
          <a:p>
            <a:r>
              <a:rPr lang="en-US" sz="2000" dirty="0" smtClean="0"/>
              <a:t>Residuals vs. y:</a:t>
            </a:r>
          </a:p>
          <a:p>
            <a:pPr lvl="1"/>
            <a:r>
              <a:rPr lang="en-US" sz="1600" dirty="0" smtClean="0"/>
              <a:t>Always positively correlated.  The higher the correlation, the worse the fit.  This is an effect of the influence of points on the end of the line. A point near the end has much more influence than a point in the middle.  Because of this, higher values of y (near the end) tend to have higher residuals (and vice versa for lower values of y).</a:t>
            </a:r>
          </a:p>
          <a:p>
            <a:r>
              <a:rPr lang="en-US" sz="2000" dirty="0" smtClean="0"/>
              <a:t>Testing the normality of the residuals is also important</a:t>
            </a:r>
          </a:p>
          <a:p>
            <a:pPr lvl="1"/>
            <a:r>
              <a:rPr lang="en-US" sz="1600" dirty="0" err="1" smtClean="0"/>
              <a:t>Shapiro.test</a:t>
            </a:r>
            <a:r>
              <a:rPr lang="en-US" sz="1600" dirty="0" smtClean="0"/>
              <a:t>() in R.</a:t>
            </a:r>
          </a:p>
          <a:p>
            <a:pPr lvl="1"/>
            <a:endParaRPr lang="en-US" sz="1600" dirty="0" smtClean="0"/>
          </a:p>
          <a:p>
            <a:endParaRPr lang="en-US" dirty="0" smtClean="0"/>
          </a:p>
        </p:txBody>
      </p:sp>
    </p:spTree>
    <p:extLst>
      <p:ext uri="{BB962C8B-B14F-4D97-AF65-F5344CB8AC3E}">
        <p14:creationId xmlns:p14="http://schemas.microsoft.com/office/powerpoint/2010/main" val="346423118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Trends in Residuals vs. Fitted</a:t>
            </a:r>
            <a:endParaRPr lang="en-US" dirty="0"/>
          </a:p>
        </p:txBody>
      </p:sp>
      <p:sp>
        <p:nvSpPr>
          <p:cNvPr id="3" name="Text Placeholder 2"/>
          <p:cNvSpPr>
            <a:spLocks noGrp="1"/>
          </p:cNvSpPr>
          <p:nvPr>
            <p:ph type="body" sz="quarter" idx="11"/>
          </p:nvPr>
        </p:nvSpPr>
        <p:spPr>
          <a:xfrm>
            <a:off x="771345" y="1363508"/>
            <a:ext cx="8197114" cy="4820009"/>
          </a:xfrm>
        </p:spPr>
        <p:txBody>
          <a:bodyPr/>
          <a:lstStyle/>
          <a:p>
            <a:r>
              <a:rPr lang="en-US" sz="2000" dirty="0" smtClean="0"/>
              <a:t>Types of outcomes:</a:t>
            </a:r>
          </a:p>
          <a:p>
            <a:endParaRPr lang="en-US" sz="2000" dirty="0"/>
          </a:p>
          <a:p>
            <a:endParaRPr lang="en-US" sz="2000" dirty="0" smtClean="0"/>
          </a:p>
          <a:p>
            <a:endParaRPr lang="en-US" sz="2000" dirty="0"/>
          </a:p>
          <a:p>
            <a:endParaRPr lang="en-US" sz="2000" dirty="0" smtClean="0"/>
          </a:p>
          <a:p>
            <a:endParaRPr lang="en-US" sz="2000" dirty="0"/>
          </a:p>
          <a:p>
            <a:endParaRPr lang="en-US" sz="2000" dirty="0" smtClean="0"/>
          </a:p>
          <a:p>
            <a:endParaRPr lang="en-US" sz="2000" dirty="0"/>
          </a:p>
          <a:p>
            <a:endParaRPr lang="en-US" sz="2000" dirty="0" smtClean="0"/>
          </a:p>
          <a:p>
            <a:endParaRPr lang="en-US" sz="2000" dirty="0" smtClean="0"/>
          </a:p>
          <a:p>
            <a:endParaRPr lang="en-US" sz="2000" dirty="0"/>
          </a:p>
          <a:p>
            <a:endParaRPr lang="en-US" sz="2000" dirty="0" smtClean="0"/>
          </a:p>
          <a:p>
            <a:endParaRPr lang="en-US" dirty="0" smtClean="0"/>
          </a:p>
        </p:txBody>
      </p:sp>
      <p:pic>
        <p:nvPicPr>
          <p:cNvPr id="5" name="Picture 4"/>
          <p:cNvPicPr>
            <a:picLocks noChangeAspect="1"/>
          </p:cNvPicPr>
          <p:nvPr/>
        </p:nvPicPr>
        <p:blipFill rotWithShape="1">
          <a:blip r:embed="rId2"/>
          <a:srcRect t="7970" b="26848"/>
          <a:stretch/>
        </p:blipFill>
        <p:spPr>
          <a:xfrm>
            <a:off x="771345" y="2093430"/>
            <a:ext cx="7705725" cy="3141553"/>
          </a:xfrm>
          <a:prstGeom prst="rect">
            <a:avLst/>
          </a:prstGeom>
        </p:spPr>
      </p:pic>
      <p:sp>
        <p:nvSpPr>
          <p:cNvPr id="6" name="TextBox 5"/>
          <p:cNvSpPr txBox="1"/>
          <p:nvPr/>
        </p:nvSpPr>
        <p:spPr>
          <a:xfrm>
            <a:off x="1801639" y="1888572"/>
            <a:ext cx="763351" cy="369332"/>
          </a:xfrm>
          <a:prstGeom prst="rect">
            <a:avLst/>
          </a:prstGeom>
          <a:noFill/>
        </p:spPr>
        <p:txBody>
          <a:bodyPr wrap="none" rtlCol="0">
            <a:spAutoFit/>
          </a:bodyPr>
          <a:lstStyle/>
          <a:p>
            <a:r>
              <a:rPr lang="en-US" dirty="0" smtClean="0"/>
              <a:t>Linear</a:t>
            </a:r>
            <a:endParaRPr lang="en-US" dirty="0"/>
          </a:p>
        </p:txBody>
      </p:sp>
      <p:sp>
        <p:nvSpPr>
          <p:cNvPr id="7" name="TextBox 6"/>
          <p:cNvSpPr txBox="1"/>
          <p:nvPr/>
        </p:nvSpPr>
        <p:spPr>
          <a:xfrm>
            <a:off x="4236459" y="1908764"/>
            <a:ext cx="1266885" cy="369332"/>
          </a:xfrm>
          <a:prstGeom prst="rect">
            <a:avLst/>
          </a:prstGeom>
          <a:noFill/>
        </p:spPr>
        <p:txBody>
          <a:bodyPr wrap="none" rtlCol="0">
            <a:spAutoFit/>
          </a:bodyPr>
          <a:lstStyle/>
          <a:p>
            <a:r>
              <a:rPr lang="en-US" dirty="0" smtClean="0"/>
              <a:t>Fan Shaped</a:t>
            </a:r>
            <a:endParaRPr lang="en-US" dirty="0"/>
          </a:p>
        </p:txBody>
      </p:sp>
      <p:sp>
        <p:nvSpPr>
          <p:cNvPr id="8" name="TextBox 7"/>
          <p:cNvSpPr txBox="1"/>
          <p:nvPr/>
        </p:nvSpPr>
        <p:spPr>
          <a:xfrm>
            <a:off x="6822437" y="1894828"/>
            <a:ext cx="1208985" cy="369332"/>
          </a:xfrm>
          <a:prstGeom prst="rect">
            <a:avLst/>
          </a:prstGeom>
          <a:noFill/>
        </p:spPr>
        <p:txBody>
          <a:bodyPr wrap="none" rtlCol="0">
            <a:spAutoFit/>
          </a:bodyPr>
          <a:lstStyle/>
          <a:p>
            <a:r>
              <a:rPr lang="en-US" dirty="0" smtClean="0"/>
              <a:t>Non Linear</a:t>
            </a:r>
            <a:endParaRPr lang="en-US" dirty="0"/>
          </a:p>
        </p:txBody>
      </p:sp>
    </p:spTree>
    <p:extLst>
      <p:ext uri="{BB962C8B-B14F-4D97-AF65-F5344CB8AC3E}">
        <p14:creationId xmlns:p14="http://schemas.microsoft.com/office/powerpoint/2010/main" val="36036685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Trends in Residuals vs. Fitted</a:t>
            </a:r>
          </a:p>
        </p:txBody>
      </p:sp>
      <p:sp>
        <p:nvSpPr>
          <p:cNvPr id="3" name="Text Placeholder 2"/>
          <p:cNvSpPr>
            <a:spLocks noGrp="1"/>
          </p:cNvSpPr>
          <p:nvPr>
            <p:ph type="body" sz="quarter" idx="11"/>
          </p:nvPr>
        </p:nvSpPr>
        <p:spPr>
          <a:xfrm>
            <a:off x="771345" y="1363508"/>
            <a:ext cx="8197114" cy="4820009"/>
          </a:xfrm>
        </p:spPr>
        <p:txBody>
          <a:bodyPr/>
          <a:lstStyle/>
          <a:p>
            <a:r>
              <a:rPr lang="en-US" dirty="0" smtClean="0"/>
              <a:t>Fan-shaped residuals (Heteroskedastic Residuals):</a:t>
            </a:r>
          </a:p>
          <a:p>
            <a:pPr lvl="1"/>
            <a:r>
              <a:rPr lang="en-US" sz="1800" dirty="0" smtClean="0"/>
              <a:t>This does not affect our parameter estimates, but only our standard errors.</a:t>
            </a:r>
          </a:p>
          <a:p>
            <a:pPr lvl="2"/>
            <a:r>
              <a:rPr lang="en-US" sz="1400" dirty="0" smtClean="0"/>
              <a:t>i.e. our population parameter confidence intervals are wider</a:t>
            </a:r>
          </a:p>
          <a:p>
            <a:pPr lvl="1"/>
            <a:r>
              <a:rPr lang="en-US" sz="1800" dirty="0" smtClean="0"/>
              <a:t>In order to correct for this, we may try transforming our variables</a:t>
            </a:r>
          </a:p>
          <a:p>
            <a:pPr lvl="2"/>
            <a:r>
              <a:rPr lang="en-US" sz="1400" dirty="0" smtClean="0"/>
              <a:t>Log transforms, </a:t>
            </a:r>
            <a:r>
              <a:rPr lang="en-US" sz="1400" dirty="0" err="1" smtClean="0"/>
              <a:t>sqrt</a:t>
            </a:r>
            <a:r>
              <a:rPr lang="en-US" sz="1400" dirty="0" smtClean="0"/>
              <a:t> transforms… </a:t>
            </a:r>
          </a:p>
          <a:p>
            <a:r>
              <a:rPr lang="en-US" dirty="0" smtClean="0"/>
              <a:t>Non-linear residuals</a:t>
            </a:r>
          </a:p>
          <a:p>
            <a:pPr lvl="1"/>
            <a:r>
              <a:rPr lang="en-US" dirty="0" smtClean="0"/>
              <a:t>Best solution is to use non-linear regression, we will touch on this later.</a:t>
            </a:r>
          </a:p>
          <a:p>
            <a:r>
              <a:rPr lang="en-US" dirty="0" smtClean="0"/>
              <a:t>R demo</a:t>
            </a:r>
          </a:p>
          <a:p>
            <a:r>
              <a:rPr lang="en-US" dirty="0" smtClean="0"/>
              <a:t>More in-depth statistics information:</a:t>
            </a:r>
          </a:p>
          <a:p>
            <a:r>
              <a:rPr lang="en-US" dirty="0"/>
              <a:t>https://cran.r-project.org/doc/contrib/Faraway-PRA.pdf</a:t>
            </a:r>
            <a:endParaRPr lang="en-US" dirty="0" smtClean="0"/>
          </a:p>
          <a:p>
            <a:endParaRPr lang="en-US" dirty="0" smtClean="0"/>
          </a:p>
        </p:txBody>
      </p:sp>
    </p:spTree>
    <p:extLst>
      <p:ext uri="{BB962C8B-B14F-4D97-AF65-F5344CB8AC3E}">
        <p14:creationId xmlns:p14="http://schemas.microsoft.com/office/powerpoint/2010/main" val="12407825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Multiple Linear Regression</a:t>
            </a:r>
            <a:endParaRPr lang="en-US" dirty="0"/>
          </a:p>
        </p:txBody>
      </p:sp>
      <p:sp>
        <p:nvSpPr>
          <p:cNvPr id="3" name="Text Placeholder 2"/>
          <p:cNvSpPr>
            <a:spLocks noGrp="1"/>
          </p:cNvSpPr>
          <p:nvPr>
            <p:ph type="body" sz="quarter" idx="11"/>
          </p:nvPr>
        </p:nvSpPr>
        <p:spPr>
          <a:xfrm>
            <a:off x="771345" y="1363508"/>
            <a:ext cx="8197114" cy="782163"/>
          </a:xfrm>
        </p:spPr>
        <p:txBody>
          <a:bodyPr/>
          <a:lstStyle/>
          <a:p>
            <a:r>
              <a:rPr lang="en-US" dirty="0" smtClean="0"/>
              <a:t>Again, by linear, we mean linear in the parameters.</a:t>
            </a:r>
          </a:p>
          <a:p>
            <a:endParaRPr lang="en-US" dirty="0" smtClean="0"/>
          </a:p>
        </p:txBody>
      </p:sp>
      <mc:AlternateContent xmlns:mc="http://schemas.openxmlformats.org/markup-compatibility/2006" xmlns:a14="http://schemas.microsoft.com/office/drawing/2010/main">
        <mc:Choice Requires="a14">
          <p:sp>
            <p:nvSpPr>
              <p:cNvPr id="4" name="TextBox 3"/>
              <p:cNvSpPr txBox="1"/>
              <p:nvPr/>
            </p:nvSpPr>
            <p:spPr>
              <a:xfrm>
                <a:off x="939402" y="2489703"/>
                <a:ext cx="2972160"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𝑦</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𝛽</m:t>
                          </m:r>
                        </m:e>
                        <m:sub>
                          <m:r>
                            <a:rPr lang="en-US" sz="2000" b="0" i="1" smtClean="0">
                              <a:latin typeface="Cambria Math" panose="02040503050406030204" pitchFamily="18" charset="0"/>
                            </a:rPr>
                            <m:t>0</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𝛽</m:t>
                          </m:r>
                        </m:e>
                        <m:sub>
                          <m:r>
                            <a:rPr lang="en-US" sz="2000" b="0" i="1" smtClean="0">
                              <a:latin typeface="Cambria Math" panose="02040503050406030204" pitchFamily="18" charset="0"/>
                            </a:rPr>
                            <m:t>1</m:t>
                          </m:r>
                        </m:sub>
                      </m:sSub>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𝛽</m:t>
                          </m:r>
                        </m:e>
                        <m:sub>
                          <m:r>
                            <a:rPr lang="en-US" sz="2000" b="0" i="1" smtClean="0">
                              <a:latin typeface="Cambria Math" panose="02040503050406030204" pitchFamily="18" charset="0"/>
                            </a:rPr>
                            <m:t>2</m:t>
                          </m:r>
                        </m:sub>
                      </m:sSub>
                      <m:sSup>
                        <m:sSupPr>
                          <m:ctrlPr>
                            <a:rPr lang="en-US" sz="2000" b="0" i="1" smtClean="0">
                              <a:latin typeface="Cambria Math" panose="02040503050406030204" pitchFamily="18" charset="0"/>
                            </a:rPr>
                          </m:ctrlPr>
                        </m:sSupPr>
                        <m:e>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1</m:t>
                              </m:r>
                            </m:sub>
                          </m:sSub>
                        </m:e>
                        <m:sup>
                          <m:r>
                            <a:rPr lang="en-US" sz="2000" b="0" i="1" smtClean="0">
                              <a:latin typeface="Cambria Math" panose="02040503050406030204" pitchFamily="18" charset="0"/>
                            </a:rPr>
                            <m:t>2</m:t>
                          </m:r>
                        </m:sup>
                      </m:sSup>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𝜖</m:t>
                      </m:r>
                    </m:oMath>
                  </m:oMathPara>
                </a14:m>
                <a:endParaRPr lang="en-US" sz="2000" dirty="0"/>
              </a:p>
            </p:txBody>
          </p:sp>
        </mc:Choice>
        <mc:Fallback xmlns="">
          <p:sp>
            <p:nvSpPr>
              <p:cNvPr id="4" name="TextBox 3"/>
              <p:cNvSpPr txBox="1">
                <a:spLocks noRot="1" noChangeAspect="1" noMove="1" noResize="1" noEditPoints="1" noAdjustHandles="1" noChangeArrowheads="1" noChangeShapeType="1" noTextEdit="1"/>
              </p:cNvSpPr>
              <p:nvPr/>
            </p:nvSpPr>
            <p:spPr>
              <a:xfrm>
                <a:off x="939402" y="2489703"/>
                <a:ext cx="2972160" cy="307777"/>
              </a:xfrm>
              <a:prstGeom prst="rect">
                <a:avLst/>
              </a:prstGeom>
              <a:blipFill rotWithShape="0">
                <a:blip r:embed="rId2"/>
                <a:stretch>
                  <a:fillRect l="-1639" t="-1961" r="-615" b="-3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939402" y="3137669"/>
                <a:ext cx="3665171"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𝑦</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𝛽</m:t>
                          </m:r>
                        </m:e>
                        <m:sub>
                          <m:r>
                            <a:rPr lang="en-US" sz="2000" b="0" i="1" smtClean="0">
                              <a:latin typeface="Cambria Math" panose="02040503050406030204" pitchFamily="18" charset="0"/>
                            </a:rPr>
                            <m:t>0</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𝛽</m:t>
                          </m:r>
                        </m:e>
                        <m:sub>
                          <m:r>
                            <a:rPr lang="en-US" sz="2000" b="0" i="1" smtClean="0">
                              <a:latin typeface="Cambria Math" panose="02040503050406030204" pitchFamily="18" charset="0"/>
                            </a:rPr>
                            <m:t>1</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𝛽</m:t>
                          </m:r>
                        </m:e>
                        <m:sub>
                          <m:r>
                            <a:rPr lang="en-US" sz="2000" b="0" i="1" smtClean="0">
                              <a:latin typeface="Cambria Math" panose="02040503050406030204" pitchFamily="18" charset="0"/>
                            </a:rPr>
                            <m:t>2</m:t>
                          </m:r>
                        </m:sub>
                      </m:sSub>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b="0" i="1" smtClean="0">
                              <a:latin typeface="Cambria Math" panose="02040503050406030204" pitchFamily="18" charset="0"/>
                            </a:rPr>
                            <m:t>2</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𝛽</m:t>
                          </m:r>
                        </m:e>
                        <m:sub>
                          <m:r>
                            <a:rPr lang="en-US" sz="2000" b="0" i="1" smtClean="0">
                              <a:latin typeface="Cambria Math" panose="02040503050406030204" pitchFamily="18" charset="0"/>
                              <a:ea typeface="Cambria Math" panose="02040503050406030204" pitchFamily="18" charset="0"/>
                            </a:rPr>
                            <m:t>3</m:t>
                          </m:r>
                        </m:sub>
                      </m:sSub>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b="0" i="1" smtClean="0">
                              <a:latin typeface="Cambria Math" panose="02040503050406030204" pitchFamily="18" charset="0"/>
                            </a:rPr>
                            <m:t>3</m:t>
                          </m:r>
                        </m:sub>
                      </m:sSub>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𝜖</m:t>
                      </m:r>
                    </m:oMath>
                  </m:oMathPara>
                </a14:m>
                <a:endParaRPr lang="en-US" sz="2000" dirty="0"/>
              </a:p>
            </p:txBody>
          </p:sp>
        </mc:Choice>
        <mc:Fallback xmlns="">
          <p:sp>
            <p:nvSpPr>
              <p:cNvPr id="5" name="TextBox 4"/>
              <p:cNvSpPr txBox="1">
                <a:spLocks noRot="1" noChangeAspect="1" noMove="1" noResize="1" noEditPoints="1" noAdjustHandles="1" noChangeArrowheads="1" noChangeShapeType="1" noTextEdit="1"/>
              </p:cNvSpPr>
              <p:nvPr/>
            </p:nvSpPr>
            <p:spPr>
              <a:xfrm>
                <a:off x="939402" y="3137669"/>
                <a:ext cx="3665171" cy="307777"/>
              </a:xfrm>
              <a:prstGeom prst="rect">
                <a:avLst/>
              </a:prstGeom>
              <a:blipFill rotWithShape="0">
                <a:blip r:embed="rId3"/>
                <a:stretch>
                  <a:fillRect l="-1331" r="-666" b="-3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939402" y="3807362"/>
                <a:ext cx="3930500"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𝑦</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𝛽</m:t>
                          </m:r>
                        </m:e>
                        <m:sub>
                          <m:r>
                            <a:rPr lang="en-US" sz="2000" b="0" i="1" smtClean="0">
                              <a:latin typeface="Cambria Math" panose="02040503050406030204" pitchFamily="18" charset="0"/>
                            </a:rPr>
                            <m:t>0</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𝛽</m:t>
                          </m:r>
                        </m:e>
                        <m:sub>
                          <m:r>
                            <a:rPr lang="en-US" sz="2000" b="0" i="1" smtClean="0">
                              <a:latin typeface="Cambria Math" panose="02040503050406030204" pitchFamily="18" charset="0"/>
                            </a:rPr>
                            <m:t>1</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𝛽</m:t>
                          </m:r>
                        </m:e>
                        <m:sub>
                          <m:r>
                            <a:rPr lang="en-US" sz="2000" b="0" i="1" smtClean="0">
                              <a:latin typeface="Cambria Math" panose="02040503050406030204" pitchFamily="18" charset="0"/>
                            </a:rPr>
                            <m:t>2</m:t>
                          </m:r>
                        </m:sub>
                      </m:sSub>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b="0" i="1" smtClean="0">
                              <a:latin typeface="Cambria Math" panose="02040503050406030204" pitchFamily="18" charset="0"/>
                            </a:rPr>
                            <m:t>2</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𝛽</m:t>
                          </m:r>
                        </m:e>
                        <m:sub>
                          <m:r>
                            <a:rPr lang="en-US" sz="2000" b="0" i="1" smtClean="0">
                              <a:latin typeface="Cambria Math" panose="02040503050406030204" pitchFamily="18" charset="0"/>
                              <a:ea typeface="Cambria Math" panose="02040503050406030204" pitchFamily="18" charset="0"/>
                            </a:rPr>
                            <m:t>3</m:t>
                          </m:r>
                        </m:sub>
                      </m:sSub>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b="0" i="1" smtClean="0">
                              <a:latin typeface="Cambria Math" panose="02040503050406030204" pitchFamily="18" charset="0"/>
                            </a:rPr>
                            <m:t>1</m:t>
                          </m:r>
                        </m:sub>
                      </m:sSub>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𝜖</m:t>
                      </m:r>
                    </m:oMath>
                  </m:oMathPara>
                </a14:m>
                <a:endParaRPr lang="en-US" sz="2000" dirty="0"/>
              </a:p>
            </p:txBody>
          </p:sp>
        </mc:Choice>
        <mc:Fallback xmlns="">
          <p:sp>
            <p:nvSpPr>
              <p:cNvPr id="6" name="TextBox 5"/>
              <p:cNvSpPr txBox="1">
                <a:spLocks noRot="1" noChangeAspect="1" noMove="1" noResize="1" noEditPoints="1" noAdjustHandles="1" noChangeArrowheads="1" noChangeShapeType="1" noTextEdit="1"/>
              </p:cNvSpPr>
              <p:nvPr/>
            </p:nvSpPr>
            <p:spPr>
              <a:xfrm>
                <a:off x="939402" y="3807362"/>
                <a:ext cx="3930500" cy="307777"/>
              </a:xfrm>
              <a:prstGeom prst="rect">
                <a:avLst/>
              </a:prstGeom>
              <a:blipFill rotWithShape="0">
                <a:blip r:embed="rId4"/>
                <a:stretch>
                  <a:fillRect l="-1085" r="-310" b="-3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939402" y="4477055"/>
                <a:ext cx="3244927" cy="3113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𝑦</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𝛽</m:t>
                          </m:r>
                        </m:e>
                        <m:sub>
                          <m:r>
                            <a:rPr lang="en-US" sz="2000" b="0" i="1" smtClean="0">
                              <a:latin typeface="Cambria Math" panose="02040503050406030204" pitchFamily="18" charset="0"/>
                            </a:rPr>
                            <m:t>0</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𝛽</m:t>
                          </m:r>
                        </m:e>
                        <m:sub>
                          <m:r>
                            <a:rPr lang="en-US" sz="2000" b="0" i="1" smtClean="0">
                              <a:latin typeface="Cambria Math" panose="02040503050406030204" pitchFamily="18" charset="0"/>
                            </a:rPr>
                            <m:t>1</m:t>
                          </m:r>
                        </m:sub>
                      </m:sSub>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1</m:t>
                              </m:r>
                            </m:sub>
                          </m:sSub>
                        </m:sup>
                      </m:sSup>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𝛽</m:t>
                          </m:r>
                        </m:e>
                        <m:sub>
                          <m:r>
                            <a:rPr lang="en-US" sz="2000" b="0" i="1" smtClean="0">
                              <a:latin typeface="Cambria Math" panose="02040503050406030204" pitchFamily="18" charset="0"/>
                            </a:rPr>
                            <m:t>2</m:t>
                          </m:r>
                        </m:sub>
                      </m:sSub>
                      <m:sSup>
                        <m:sSupPr>
                          <m:ctrlPr>
                            <a:rPr lang="en-US" sz="2000" b="0" i="1" smtClean="0">
                              <a:latin typeface="Cambria Math" panose="02040503050406030204" pitchFamily="18" charset="0"/>
                            </a:rPr>
                          </m:ctrlPr>
                        </m:sSupPr>
                        <m:e>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2</m:t>
                              </m:r>
                            </m:sub>
                          </m:sSub>
                        </m:e>
                        <m:sup>
                          <m:r>
                            <a:rPr lang="en-US" sz="2000" b="0" i="1" smtClean="0">
                              <a:latin typeface="Cambria Math" panose="02040503050406030204" pitchFamily="18" charset="0"/>
                            </a:rPr>
                            <m:t>0.5</m:t>
                          </m:r>
                        </m:sup>
                      </m:sSup>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𝜖</m:t>
                      </m:r>
                    </m:oMath>
                  </m:oMathPara>
                </a14:m>
                <a:endParaRPr lang="en-US" sz="2000" dirty="0"/>
              </a:p>
            </p:txBody>
          </p:sp>
        </mc:Choice>
        <mc:Fallback xmlns="">
          <p:sp>
            <p:nvSpPr>
              <p:cNvPr id="7" name="TextBox 6"/>
              <p:cNvSpPr txBox="1">
                <a:spLocks noRot="1" noChangeAspect="1" noMove="1" noResize="1" noEditPoints="1" noAdjustHandles="1" noChangeArrowheads="1" noChangeShapeType="1" noTextEdit="1"/>
              </p:cNvSpPr>
              <p:nvPr/>
            </p:nvSpPr>
            <p:spPr>
              <a:xfrm>
                <a:off x="939402" y="4477055"/>
                <a:ext cx="3244927" cy="311304"/>
              </a:xfrm>
              <a:prstGeom prst="rect">
                <a:avLst/>
              </a:prstGeom>
              <a:blipFill rotWithShape="0">
                <a:blip r:embed="rId5"/>
                <a:stretch>
                  <a:fillRect l="-1504" r="-564" b="-35294"/>
                </a:stretch>
              </a:blipFill>
            </p:spPr>
            <p:txBody>
              <a:bodyPr/>
              <a:lstStyle/>
              <a:p>
                <a:r>
                  <a:rPr lang="en-US">
                    <a:noFill/>
                  </a:rPr>
                  <a:t> </a:t>
                </a:r>
              </a:p>
            </p:txBody>
          </p:sp>
        </mc:Fallback>
      </mc:AlternateContent>
      <p:sp>
        <p:nvSpPr>
          <p:cNvPr id="8" name="TextBox 7"/>
          <p:cNvSpPr txBox="1"/>
          <p:nvPr/>
        </p:nvSpPr>
        <p:spPr>
          <a:xfrm>
            <a:off x="5260064" y="2489703"/>
            <a:ext cx="2785891" cy="369332"/>
          </a:xfrm>
          <a:prstGeom prst="rect">
            <a:avLst/>
          </a:prstGeom>
          <a:noFill/>
        </p:spPr>
        <p:txBody>
          <a:bodyPr wrap="none" rtlCol="0">
            <a:spAutoFit/>
          </a:bodyPr>
          <a:lstStyle/>
          <a:p>
            <a:r>
              <a:rPr lang="en-US" dirty="0" smtClean="0"/>
              <a:t>Univariate Quadratic Model</a:t>
            </a:r>
            <a:endParaRPr lang="en-US" dirty="0"/>
          </a:p>
        </p:txBody>
      </p:sp>
      <p:sp>
        <p:nvSpPr>
          <p:cNvPr id="9" name="TextBox 8"/>
          <p:cNvSpPr txBox="1"/>
          <p:nvPr/>
        </p:nvSpPr>
        <p:spPr>
          <a:xfrm>
            <a:off x="5260064" y="3106891"/>
            <a:ext cx="1845313" cy="369332"/>
          </a:xfrm>
          <a:prstGeom prst="rect">
            <a:avLst/>
          </a:prstGeom>
          <a:noFill/>
        </p:spPr>
        <p:txBody>
          <a:bodyPr wrap="none" rtlCol="0">
            <a:spAutoFit/>
          </a:bodyPr>
          <a:lstStyle/>
          <a:p>
            <a:r>
              <a:rPr lang="en-US" dirty="0" smtClean="0"/>
              <a:t>First Order Model</a:t>
            </a:r>
            <a:endParaRPr lang="en-US" dirty="0"/>
          </a:p>
        </p:txBody>
      </p:sp>
      <p:sp>
        <p:nvSpPr>
          <p:cNvPr id="10" name="TextBox 9"/>
          <p:cNvSpPr txBox="1"/>
          <p:nvPr/>
        </p:nvSpPr>
        <p:spPr>
          <a:xfrm>
            <a:off x="5260064" y="3776584"/>
            <a:ext cx="2788264" cy="369332"/>
          </a:xfrm>
          <a:prstGeom prst="rect">
            <a:avLst/>
          </a:prstGeom>
          <a:noFill/>
        </p:spPr>
        <p:txBody>
          <a:bodyPr wrap="none" rtlCol="0">
            <a:spAutoFit/>
          </a:bodyPr>
          <a:lstStyle/>
          <a:p>
            <a:r>
              <a:rPr lang="en-US" dirty="0" smtClean="0"/>
              <a:t>2</a:t>
            </a:r>
            <a:r>
              <a:rPr lang="en-US" baseline="30000" dirty="0" smtClean="0"/>
              <a:t>nd</a:t>
            </a:r>
            <a:r>
              <a:rPr lang="en-US" dirty="0" smtClean="0"/>
              <a:t>-order Interaction Model</a:t>
            </a:r>
            <a:endParaRPr lang="en-US" dirty="0"/>
          </a:p>
        </p:txBody>
      </p:sp>
      <p:sp>
        <p:nvSpPr>
          <p:cNvPr id="11" name="TextBox 10"/>
          <p:cNvSpPr txBox="1"/>
          <p:nvPr/>
        </p:nvSpPr>
        <p:spPr>
          <a:xfrm>
            <a:off x="5260064" y="4446277"/>
            <a:ext cx="4005135" cy="369332"/>
          </a:xfrm>
          <a:prstGeom prst="rect">
            <a:avLst/>
          </a:prstGeom>
          <a:noFill/>
        </p:spPr>
        <p:txBody>
          <a:bodyPr wrap="none" rtlCol="0">
            <a:spAutoFit/>
          </a:bodyPr>
          <a:lstStyle/>
          <a:p>
            <a:r>
              <a:rPr lang="en-US" dirty="0" smtClean="0"/>
              <a:t>First Order Model (with transformations)</a:t>
            </a:r>
            <a:endParaRPr lang="en-US" dirty="0"/>
          </a:p>
        </p:txBody>
      </p:sp>
      <p:sp>
        <p:nvSpPr>
          <p:cNvPr id="12" name="TextBox 11"/>
          <p:cNvSpPr txBox="1"/>
          <p:nvPr/>
        </p:nvSpPr>
        <p:spPr>
          <a:xfrm>
            <a:off x="1159454" y="5438274"/>
            <a:ext cx="6689900" cy="1200329"/>
          </a:xfrm>
          <a:prstGeom prst="rect">
            <a:avLst/>
          </a:prstGeom>
          <a:noFill/>
        </p:spPr>
        <p:txBody>
          <a:bodyPr wrap="square" rtlCol="0">
            <a:spAutoFit/>
          </a:bodyPr>
          <a:lstStyle/>
          <a:p>
            <a:r>
              <a:rPr lang="en-US" dirty="0" smtClean="0"/>
              <a:t> is still the intercept (what y is equal to when all x’s = 0).</a:t>
            </a:r>
          </a:p>
          <a:p>
            <a:endParaRPr lang="en-US" dirty="0"/>
          </a:p>
          <a:p>
            <a:r>
              <a:rPr lang="en-US" dirty="0" smtClean="0"/>
              <a:t>Are known as the partial slopes.  Each one still represents the change in y per unit increase in x.</a:t>
            </a:r>
          </a:p>
        </p:txBody>
      </p:sp>
      <mc:AlternateContent xmlns:mc="http://schemas.openxmlformats.org/markup-compatibility/2006" xmlns:a14="http://schemas.microsoft.com/office/drawing/2010/main">
        <mc:Choice Requires="a14">
          <p:sp>
            <p:nvSpPr>
              <p:cNvPr id="13" name="TextBox 12"/>
              <p:cNvSpPr txBox="1"/>
              <p:nvPr/>
            </p:nvSpPr>
            <p:spPr>
              <a:xfrm>
                <a:off x="939402" y="5499831"/>
                <a:ext cx="28501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0</m:t>
                          </m:r>
                        </m:sub>
                      </m:sSub>
                    </m:oMath>
                  </m:oMathPara>
                </a14:m>
                <a:endParaRPr lang="en-US" dirty="0"/>
              </a:p>
            </p:txBody>
          </p:sp>
        </mc:Choice>
        <mc:Fallback xmlns="">
          <p:sp>
            <p:nvSpPr>
              <p:cNvPr id="13" name="TextBox 12"/>
              <p:cNvSpPr txBox="1">
                <a:spLocks noRot="1" noChangeAspect="1" noMove="1" noResize="1" noEditPoints="1" noAdjustHandles="1" noChangeArrowheads="1" noChangeShapeType="1" noTextEdit="1"/>
              </p:cNvSpPr>
              <p:nvPr/>
            </p:nvSpPr>
            <p:spPr>
              <a:xfrm>
                <a:off x="939402" y="5499831"/>
                <a:ext cx="285013" cy="276999"/>
              </a:xfrm>
              <a:prstGeom prst="rect">
                <a:avLst/>
              </a:prstGeom>
              <a:blipFill rotWithShape="0">
                <a:blip r:embed="rId6"/>
                <a:stretch>
                  <a:fillRect l="-29787" t="-2174" r="-8511" b="-326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p:cNvSpPr txBox="1"/>
              <p:nvPr/>
            </p:nvSpPr>
            <p:spPr>
              <a:xfrm>
                <a:off x="388474" y="6042569"/>
                <a:ext cx="770980" cy="276999"/>
              </a:xfrm>
              <a:prstGeom prst="rect">
                <a:avLst/>
              </a:prstGeom>
              <a:noFill/>
            </p:spPr>
            <p:txBody>
              <a:bodyPr wrap="none" lIns="0" tIns="0" rIns="0" bIns="0" rtlCol="0">
                <a:spAutoFit/>
              </a:bodyPr>
              <a:lstStyle/>
              <a:p>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2</m:t>
                        </m:r>
                      </m:sub>
                    </m:sSub>
                  </m:oMath>
                </a14:m>
                <a:r>
                  <a:rPr lang="en-US" dirty="0" smtClean="0"/>
                  <a:t>,…</a:t>
                </a:r>
                <a:endParaRPr lang="en-US" dirty="0"/>
              </a:p>
            </p:txBody>
          </p:sp>
        </mc:Choice>
        <mc:Fallback xmlns="">
          <p:sp>
            <p:nvSpPr>
              <p:cNvPr id="14" name="TextBox 13"/>
              <p:cNvSpPr txBox="1">
                <a:spLocks noRot="1" noChangeAspect="1" noMove="1" noResize="1" noEditPoints="1" noAdjustHandles="1" noChangeArrowheads="1" noChangeShapeType="1" noTextEdit="1"/>
              </p:cNvSpPr>
              <p:nvPr/>
            </p:nvSpPr>
            <p:spPr>
              <a:xfrm>
                <a:off x="388474" y="6042569"/>
                <a:ext cx="770980" cy="276999"/>
              </a:xfrm>
              <a:prstGeom prst="rect">
                <a:avLst/>
              </a:prstGeom>
              <a:blipFill rotWithShape="0">
                <a:blip r:embed="rId7"/>
                <a:stretch>
                  <a:fillRect l="-14286" t="-28261" r="-16667" b="-50000"/>
                </a:stretch>
              </a:blipFill>
            </p:spPr>
            <p:txBody>
              <a:bodyPr/>
              <a:lstStyle/>
              <a:p>
                <a:r>
                  <a:rPr lang="en-US">
                    <a:noFill/>
                  </a:rPr>
                  <a:t> </a:t>
                </a:r>
              </a:p>
            </p:txBody>
          </p:sp>
        </mc:Fallback>
      </mc:AlternateContent>
    </p:spTree>
    <p:extLst>
      <p:ext uri="{BB962C8B-B14F-4D97-AF65-F5344CB8AC3E}">
        <p14:creationId xmlns:p14="http://schemas.microsoft.com/office/powerpoint/2010/main" val="349870653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826835" y="1765426"/>
            <a:ext cx="7665577" cy="3283484"/>
          </a:xfrm>
          <a:prstGeom prst="rect">
            <a:avLst/>
          </a:prstGeom>
        </p:spPr>
      </p:pic>
    </p:spTree>
    <p:extLst>
      <p:ext uri="{BB962C8B-B14F-4D97-AF65-F5344CB8AC3E}">
        <p14:creationId xmlns:p14="http://schemas.microsoft.com/office/powerpoint/2010/main" val="12864200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Multiple Linear Regression</a:t>
            </a:r>
            <a:endParaRPr lang="en-US" dirty="0"/>
          </a:p>
        </p:txBody>
      </p:sp>
      <p:sp>
        <p:nvSpPr>
          <p:cNvPr id="3" name="Text Placeholder 2"/>
          <p:cNvSpPr>
            <a:spLocks noGrp="1"/>
          </p:cNvSpPr>
          <p:nvPr>
            <p:ph type="body" sz="quarter" idx="11"/>
          </p:nvPr>
        </p:nvSpPr>
        <p:spPr>
          <a:xfrm>
            <a:off x="771345" y="1363508"/>
            <a:ext cx="8197114" cy="2040595"/>
          </a:xfrm>
        </p:spPr>
        <p:txBody>
          <a:bodyPr/>
          <a:lstStyle/>
          <a:p>
            <a:r>
              <a:rPr lang="en-US" dirty="0" smtClean="0"/>
              <a:t>Start with a first order model.</a:t>
            </a:r>
          </a:p>
          <a:p>
            <a:endParaRPr lang="en-US" dirty="0"/>
          </a:p>
          <a:p>
            <a:r>
              <a:rPr lang="en-US" dirty="0" smtClean="0"/>
              <a:t>How do we deal with factor/categorical variables?</a:t>
            </a:r>
          </a:p>
        </p:txBody>
      </p:sp>
      <mc:AlternateContent xmlns:mc="http://schemas.openxmlformats.org/markup-compatibility/2006" xmlns:a14="http://schemas.microsoft.com/office/drawing/2010/main">
        <mc:Choice Requires="a14">
          <p:sp>
            <p:nvSpPr>
              <p:cNvPr id="5" name="TextBox 4"/>
              <p:cNvSpPr txBox="1"/>
              <p:nvPr/>
            </p:nvSpPr>
            <p:spPr>
              <a:xfrm>
                <a:off x="3037316" y="1861171"/>
                <a:ext cx="3665171"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𝑦</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𝛽</m:t>
                          </m:r>
                        </m:e>
                        <m:sub>
                          <m:r>
                            <a:rPr lang="en-US" sz="2000" b="0" i="1" smtClean="0">
                              <a:latin typeface="Cambria Math" panose="02040503050406030204" pitchFamily="18" charset="0"/>
                            </a:rPr>
                            <m:t>0</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𝛽</m:t>
                          </m:r>
                        </m:e>
                        <m:sub>
                          <m:r>
                            <a:rPr lang="en-US" sz="2000" b="0" i="1" smtClean="0">
                              <a:latin typeface="Cambria Math" panose="02040503050406030204" pitchFamily="18" charset="0"/>
                            </a:rPr>
                            <m:t>1</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𝛽</m:t>
                          </m:r>
                        </m:e>
                        <m:sub>
                          <m:r>
                            <a:rPr lang="en-US" sz="2000" b="0" i="1" smtClean="0">
                              <a:latin typeface="Cambria Math" panose="02040503050406030204" pitchFamily="18" charset="0"/>
                            </a:rPr>
                            <m:t>2</m:t>
                          </m:r>
                        </m:sub>
                      </m:sSub>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b="0" i="1" smtClean="0">
                              <a:latin typeface="Cambria Math" panose="02040503050406030204" pitchFamily="18" charset="0"/>
                            </a:rPr>
                            <m:t>2</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𝛽</m:t>
                          </m:r>
                        </m:e>
                        <m:sub>
                          <m:r>
                            <a:rPr lang="en-US" sz="2000" b="0" i="1" smtClean="0">
                              <a:latin typeface="Cambria Math" panose="02040503050406030204" pitchFamily="18" charset="0"/>
                              <a:ea typeface="Cambria Math" panose="02040503050406030204" pitchFamily="18" charset="0"/>
                            </a:rPr>
                            <m:t>3</m:t>
                          </m:r>
                        </m:sub>
                      </m:sSub>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b="0" i="1" smtClean="0">
                              <a:latin typeface="Cambria Math" panose="02040503050406030204" pitchFamily="18" charset="0"/>
                            </a:rPr>
                            <m:t>3</m:t>
                          </m:r>
                        </m:sub>
                      </m:sSub>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𝜖</m:t>
                      </m:r>
                    </m:oMath>
                  </m:oMathPara>
                </a14:m>
                <a:endParaRPr lang="en-US" sz="2000" dirty="0"/>
              </a:p>
            </p:txBody>
          </p:sp>
        </mc:Choice>
        <mc:Fallback xmlns="">
          <p:sp>
            <p:nvSpPr>
              <p:cNvPr id="5" name="TextBox 4"/>
              <p:cNvSpPr txBox="1">
                <a:spLocks noRot="1" noChangeAspect="1" noMove="1" noResize="1" noEditPoints="1" noAdjustHandles="1" noChangeArrowheads="1" noChangeShapeType="1" noTextEdit="1"/>
              </p:cNvSpPr>
              <p:nvPr/>
            </p:nvSpPr>
            <p:spPr>
              <a:xfrm>
                <a:off x="3037316" y="1861171"/>
                <a:ext cx="3665171" cy="307777"/>
              </a:xfrm>
              <a:prstGeom prst="rect">
                <a:avLst/>
              </a:prstGeom>
              <a:blipFill rotWithShape="0">
                <a:blip r:embed="rId2"/>
                <a:stretch>
                  <a:fillRect l="-1331" r="-666" b="-33333"/>
                </a:stretch>
              </a:blipFill>
            </p:spPr>
            <p:txBody>
              <a:bodyPr/>
              <a:lstStyle/>
              <a:p>
                <a:r>
                  <a:rPr lang="en-US">
                    <a:noFill/>
                  </a:rPr>
                  <a:t> </a:t>
                </a:r>
              </a:p>
            </p:txBody>
          </p:sp>
        </mc:Fallback>
      </mc:AlternateContent>
      <p:graphicFrame>
        <p:nvGraphicFramePr>
          <p:cNvPr id="15" name="Table 14"/>
          <p:cNvGraphicFramePr>
            <a:graphicFrameLocks noGrp="1"/>
          </p:cNvGraphicFramePr>
          <p:nvPr>
            <p:extLst>
              <p:ext uri="{D42A27DB-BD31-4B8C-83A1-F6EECF244321}">
                <p14:modId xmlns:p14="http://schemas.microsoft.com/office/powerpoint/2010/main" val="3181303874"/>
              </p:ext>
            </p:extLst>
          </p:nvPr>
        </p:nvGraphicFramePr>
        <p:xfrm>
          <a:off x="1679709" y="2800733"/>
          <a:ext cx="609600" cy="1333500"/>
        </p:xfrm>
        <a:graphic>
          <a:graphicData uri="http://schemas.openxmlformats.org/drawingml/2006/table">
            <a:tbl>
              <a:tblPr>
                <a:tableStyleId>{5C22544A-7EE6-4342-B048-85BDC9FD1C3A}</a:tableStyleId>
              </a:tblPr>
              <a:tblGrid>
                <a:gridCol w="609600"/>
              </a:tblGrid>
              <a:tr h="190500">
                <a:tc>
                  <a:txBody>
                    <a:bodyPr/>
                    <a:lstStyle/>
                    <a:p>
                      <a:pPr algn="ctr" fontAlgn="b"/>
                      <a:r>
                        <a:rPr lang="en-US" sz="1100" u="none" strike="noStrike">
                          <a:effectLst/>
                        </a:rPr>
                        <a:t>Gender</a:t>
                      </a:r>
                      <a:endParaRPr lang="en-US" sz="1100" b="0" i="0" u="none" strike="noStrike">
                        <a:solidFill>
                          <a:srgbClr val="000000"/>
                        </a:solidFill>
                        <a:effectLst/>
                        <a:latin typeface="Calibri" panose="020F0502020204030204" pitchFamily="34" charset="0"/>
                      </a:endParaRPr>
                    </a:p>
                  </a:txBody>
                  <a:tcPr marL="9525" marR="9525" marT="9525" marB="0" anchor="b"/>
                </a:tc>
              </a:tr>
              <a:tr h="190500">
                <a:tc>
                  <a:txBody>
                    <a:bodyPr/>
                    <a:lstStyle/>
                    <a:p>
                      <a:pPr algn="ctr" fontAlgn="b"/>
                      <a:r>
                        <a:rPr lang="en-US" sz="1100" u="none" strike="noStrike">
                          <a:effectLst/>
                        </a:rPr>
                        <a:t>F</a:t>
                      </a:r>
                      <a:endParaRPr lang="en-US" sz="1100" b="0" i="0" u="none" strike="noStrike">
                        <a:solidFill>
                          <a:srgbClr val="000000"/>
                        </a:solidFill>
                        <a:effectLst/>
                        <a:latin typeface="Calibri" panose="020F0502020204030204" pitchFamily="34" charset="0"/>
                      </a:endParaRPr>
                    </a:p>
                  </a:txBody>
                  <a:tcPr marL="9525" marR="9525" marT="9525" marB="0" anchor="b"/>
                </a:tc>
              </a:tr>
              <a:tr h="190500">
                <a:tc>
                  <a:txBody>
                    <a:bodyPr/>
                    <a:lstStyle/>
                    <a:p>
                      <a:pPr algn="ctr" fontAlgn="b"/>
                      <a:r>
                        <a:rPr lang="en-US" sz="1100" u="none" strike="noStrike">
                          <a:effectLst/>
                        </a:rPr>
                        <a:t>M</a:t>
                      </a:r>
                      <a:endParaRPr lang="en-US" sz="1100" b="0" i="0" u="none" strike="noStrike">
                        <a:solidFill>
                          <a:srgbClr val="000000"/>
                        </a:solidFill>
                        <a:effectLst/>
                        <a:latin typeface="Calibri" panose="020F0502020204030204" pitchFamily="34" charset="0"/>
                      </a:endParaRPr>
                    </a:p>
                  </a:txBody>
                  <a:tcPr marL="9525" marR="9525" marT="9525" marB="0" anchor="b"/>
                </a:tc>
              </a:tr>
              <a:tr h="190500">
                <a:tc>
                  <a:txBody>
                    <a:bodyPr/>
                    <a:lstStyle/>
                    <a:p>
                      <a:pPr algn="ctr" fontAlgn="b"/>
                      <a:r>
                        <a:rPr lang="en-US" sz="1100" u="none" strike="noStrike">
                          <a:effectLst/>
                        </a:rPr>
                        <a:t>F</a:t>
                      </a:r>
                      <a:endParaRPr lang="en-US" sz="1100" b="0" i="0" u="none" strike="noStrike">
                        <a:solidFill>
                          <a:srgbClr val="000000"/>
                        </a:solidFill>
                        <a:effectLst/>
                        <a:latin typeface="Calibri" panose="020F0502020204030204" pitchFamily="34" charset="0"/>
                      </a:endParaRPr>
                    </a:p>
                  </a:txBody>
                  <a:tcPr marL="9525" marR="9525" marT="9525" marB="0" anchor="b"/>
                </a:tc>
              </a:tr>
              <a:tr h="190500">
                <a:tc>
                  <a:txBody>
                    <a:bodyPr/>
                    <a:lstStyle/>
                    <a:p>
                      <a:pPr algn="ctr" fontAlgn="b"/>
                      <a:r>
                        <a:rPr lang="en-US" sz="1100" u="none" strike="noStrike">
                          <a:effectLst/>
                        </a:rPr>
                        <a:t>F</a:t>
                      </a:r>
                      <a:endParaRPr lang="en-US" sz="1100" b="0" i="0" u="none" strike="noStrike">
                        <a:solidFill>
                          <a:srgbClr val="000000"/>
                        </a:solidFill>
                        <a:effectLst/>
                        <a:latin typeface="Calibri" panose="020F0502020204030204" pitchFamily="34" charset="0"/>
                      </a:endParaRPr>
                    </a:p>
                  </a:txBody>
                  <a:tcPr marL="9525" marR="9525" marT="9525" marB="0" anchor="b"/>
                </a:tc>
              </a:tr>
              <a:tr h="190500">
                <a:tc>
                  <a:txBody>
                    <a:bodyPr/>
                    <a:lstStyle/>
                    <a:p>
                      <a:pPr algn="ctr" fontAlgn="b"/>
                      <a:r>
                        <a:rPr lang="en-US" sz="1100" u="none" strike="noStrike">
                          <a:effectLst/>
                        </a:rPr>
                        <a:t>M</a:t>
                      </a:r>
                      <a:endParaRPr lang="en-US" sz="1100" b="0" i="0" u="none" strike="noStrike">
                        <a:solidFill>
                          <a:srgbClr val="000000"/>
                        </a:solidFill>
                        <a:effectLst/>
                        <a:latin typeface="Calibri" panose="020F0502020204030204" pitchFamily="34" charset="0"/>
                      </a:endParaRPr>
                    </a:p>
                  </a:txBody>
                  <a:tcPr marL="9525" marR="9525" marT="9525" marB="0" anchor="b"/>
                </a:tc>
              </a:tr>
              <a:tr h="190500">
                <a:tc>
                  <a:txBody>
                    <a:bodyPr/>
                    <a:lstStyle/>
                    <a:p>
                      <a:pPr algn="ctr" fontAlgn="b"/>
                      <a:r>
                        <a:rPr lang="en-US" sz="1100" u="none" strike="noStrike" dirty="0">
                          <a:effectLst/>
                        </a:rPr>
                        <a:t>…</a:t>
                      </a:r>
                      <a:endParaRPr lang="en-US" sz="1100" b="0" i="0" u="none" strike="noStrike" dirty="0">
                        <a:solidFill>
                          <a:srgbClr val="000000"/>
                        </a:solidFill>
                        <a:effectLst/>
                        <a:latin typeface="Calibri" panose="020F0502020204030204" pitchFamily="34" charset="0"/>
                      </a:endParaRPr>
                    </a:p>
                  </a:txBody>
                  <a:tcPr marL="9525" marR="9525" marT="9525" marB="0" anchor="b"/>
                </a:tc>
              </a:tr>
            </a:tbl>
          </a:graphicData>
        </a:graphic>
      </p:graphicFrame>
      <p:graphicFrame>
        <p:nvGraphicFramePr>
          <p:cNvPr id="16" name="Table 15"/>
          <p:cNvGraphicFramePr>
            <a:graphicFrameLocks noGrp="1"/>
          </p:cNvGraphicFramePr>
          <p:nvPr>
            <p:extLst>
              <p:ext uri="{D42A27DB-BD31-4B8C-83A1-F6EECF244321}">
                <p14:modId xmlns:p14="http://schemas.microsoft.com/office/powerpoint/2010/main" val="3099241728"/>
              </p:ext>
            </p:extLst>
          </p:nvPr>
        </p:nvGraphicFramePr>
        <p:xfrm>
          <a:off x="2839750" y="2800733"/>
          <a:ext cx="609600" cy="1333500"/>
        </p:xfrm>
        <a:graphic>
          <a:graphicData uri="http://schemas.openxmlformats.org/drawingml/2006/table">
            <a:tbl>
              <a:tblPr>
                <a:tableStyleId>{5C22544A-7EE6-4342-B048-85BDC9FD1C3A}</a:tableStyleId>
              </a:tblPr>
              <a:tblGrid>
                <a:gridCol w="609600"/>
              </a:tblGrid>
              <a:tr h="190500">
                <a:tc>
                  <a:txBody>
                    <a:bodyPr/>
                    <a:lstStyle/>
                    <a:p>
                      <a:pPr algn="ctr" fontAlgn="b"/>
                      <a:r>
                        <a:rPr lang="en-US" sz="1100" u="none" strike="noStrike">
                          <a:effectLst/>
                        </a:rPr>
                        <a:t>Gender</a:t>
                      </a:r>
                      <a:endParaRPr lang="en-US" sz="1100" b="0" i="0" u="none" strike="noStrike">
                        <a:solidFill>
                          <a:srgbClr val="000000"/>
                        </a:solidFill>
                        <a:effectLst/>
                        <a:latin typeface="Calibri" panose="020F0502020204030204" pitchFamily="34" charset="0"/>
                      </a:endParaRPr>
                    </a:p>
                  </a:txBody>
                  <a:tcPr marL="9525" marR="9525" marT="9525" marB="0" anchor="b"/>
                </a:tc>
              </a:tr>
              <a:tr h="190500">
                <a:tc>
                  <a:txBody>
                    <a:bodyPr/>
                    <a:lstStyle/>
                    <a:p>
                      <a:pPr algn="ctr" fontAlgn="b"/>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9525" marR="9525" marT="9525" marB="0" anchor="b"/>
                </a:tc>
              </a:tr>
              <a:tr h="190500">
                <a:tc>
                  <a:txBody>
                    <a:bodyPr/>
                    <a:lstStyle/>
                    <a:p>
                      <a:pPr algn="ct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r>
              <a:tr h="190500">
                <a:tc>
                  <a:txBody>
                    <a:bodyPr/>
                    <a:lstStyle/>
                    <a:p>
                      <a:pPr algn="ctr" fontAlgn="b"/>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9525" marR="9525" marT="9525" marB="0" anchor="b"/>
                </a:tc>
              </a:tr>
              <a:tr h="190500">
                <a:tc>
                  <a:txBody>
                    <a:bodyPr/>
                    <a:lstStyle/>
                    <a:p>
                      <a:pPr algn="ctr" fontAlgn="b"/>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9525" marR="9525" marT="9525" marB="0" anchor="b"/>
                </a:tc>
              </a:tr>
              <a:tr h="190500">
                <a:tc>
                  <a:txBody>
                    <a:bodyPr/>
                    <a:lstStyle/>
                    <a:p>
                      <a:pPr algn="ct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r>
              <a:tr h="190500">
                <a:tc>
                  <a:txBody>
                    <a:bodyPr/>
                    <a:lstStyle/>
                    <a:p>
                      <a:pPr algn="ctr" fontAlgn="b"/>
                      <a:r>
                        <a:rPr lang="en-US" sz="1100" u="none" strike="noStrike" dirty="0">
                          <a:effectLst/>
                        </a:rPr>
                        <a:t>…</a:t>
                      </a:r>
                      <a:endParaRPr lang="en-US" sz="1100" b="0" i="0" u="none" strike="noStrike" dirty="0">
                        <a:solidFill>
                          <a:srgbClr val="000000"/>
                        </a:solidFill>
                        <a:effectLst/>
                        <a:latin typeface="Calibri" panose="020F0502020204030204" pitchFamily="34" charset="0"/>
                      </a:endParaRPr>
                    </a:p>
                  </a:txBody>
                  <a:tcPr marL="9525" marR="9525" marT="9525" marB="0" anchor="b"/>
                </a:tc>
              </a:tr>
            </a:tbl>
          </a:graphicData>
        </a:graphic>
      </p:graphicFrame>
      <p:sp>
        <p:nvSpPr>
          <p:cNvPr id="17" name="Right Arrow 16"/>
          <p:cNvSpPr/>
          <p:nvPr/>
        </p:nvSpPr>
        <p:spPr>
          <a:xfrm>
            <a:off x="2289309" y="3390850"/>
            <a:ext cx="550441" cy="17589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aphicFrame>
        <p:nvGraphicFramePr>
          <p:cNvPr id="18" name="Table 17"/>
          <p:cNvGraphicFramePr>
            <a:graphicFrameLocks noGrp="1"/>
          </p:cNvGraphicFramePr>
          <p:nvPr>
            <p:extLst>
              <p:ext uri="{D42A27DB-BD31-4B8C-83A1-F6EECF244321}">
                <p14:modId xmlns:p14="http://schemas.microsoft.com/office/powerpoint/2010/main" val="1873137781"/>
              </p:ext>
            </p:extLst>
          </p:nvPr>
        </p:nvGraphicFramePr>
        <p:xfrm>
          <a:off x="1679709" y="4374054"/>
          <a:ext cx="609600" cy="1714500"/>
        </p:xfrm>
        <a:graphic>
          <a:graphicData uri="http://schemas.openxmlformats.org/drawingml/2006/table">
            <a:tbl>
              <a:tblPr>
                <a:tableStyleId>{5C22544A-7EE6-4342-B048-85BDC9FD1C3A}</a:tableStyleId>
              </a:tblPr>
              <a:tblGrid>
                <a:gridCol w="609600"/>
              </a:tblGrid>
              <a:tr h="190500">
                <a:tc>
                  <a:txBody>
                    <a:bodyPr/>
                    <a:lstStyle/>
                    <a:p>
                      <a:pPr algn="ctr" fontAlgn="b"/>
                      <a:r>
                        <a:rPr lang="en-US" sz="1100" u="none" strike="noStrike">
                          <a:effectLst/>
                        </a:rPr>
                        <a:t>Eye Color</a:t>
                      </a:r>
                      <a:endParaRPr lang="en-US" sz="1100" b="0" i="0" u="none" strike="noStrike">
                        <a:solidFill>
                          <a:srgbClr val="000000"/>
                        </a:solidFill>
                        <a:effectLst/>
                        <a:latin typeface="Calibri" panose="020F0502020204030204" pitchFamily="34" charset="0"/>
                      </a:endParaRPr>
                    </a:p>
                  </a:txBody>
                  <a:tcPr marL="9525" marR="9525" marT="9525" marB="0" anchor="b"/>
                </a:tc>
              </a:tr>
              <a:tr h="190500">
                <a:tc>
                  <a:txBody>
                    <a:bodyPr/>
                    <a:lstStyle/>
                    <a:p>
                      <a:pPr algn="ctr" fontAlgn="b"/>
                      <a:r>
                        <a:rPr lang="en-US" sz="1100" u="none" strike="noStrike">
                          <a:effectLst/>
                        </a:rPr>
                        <a:t>Brown</a:t>
                      </a:r>
                      <a:endParaRPr lang="en-US" sz="1100" b="0" i="0" u="none" strike="noStrike">
                        <a:solidFill>
                          <a:srgbClr val="000000"/>
                        </a:solidFill>
                        <a:effectLst/>
                        <a:latin typeface="Calibri" panose="020F0502020204030204" pitchFamily="34" charset="0"/>
                      </a:endParaRPr>
                    </a:p>
                  </a:txBody>
                  <a:tcPr marL="9525" marR="9525" marT="9525" marB="0" anchor="b"/>
                </a:tc>
              </a:tr>
              <a:tr h="190500">
                <a:tc>
                  <a:txBody>
                    <a:bodyPr/>
                    <a:lstStyle/>
                    <a:p>
                      <a:pPr algn="ctr" fontAlgn="b"/>
                      <a:r>
                        <a:rPr lang="en-US" sz="1100" u="none" strike="noStrike">
                          <a:effectLst/>
                        </a:rPr>
                        <a:t>Brown</a:t>
                      </a:r>
                      <a:endParaRPr lang="en-US" sz="1100" b="0" i="0" u="none" strike="noStrike">
                        <a:solidFill>
                          <a:srgbClr val="000000"/>
                        </a:solidFill>
                        <a:effectLst/>
                        <a:latin typeface="Calibri" panose="020F0502020204030204" pitchFamily="34" charset="0"/>
                      </a:endParaRPr>
                    </a:p>
                  </a:txBody>
                  <a:tcPr marL="9525" marR="9525" marT="9525" marB="0" anchor="b"/>
                </a:tc>
              </a:tr>
              <a:tr h="190500">
                <a:tc>
                  <a:txBody>
                    <a:bodyPr/>
                    <a:lstStyle/>
                    <a:p>
                      <a:pPr algn="ctr" fontAlgn="b"/>
                      <a:r>
                        <a:rPr lang="en-US" sz="1100" u="none" strike="noStrike">
                          <a:effectLst/>
                        </a:rPr>
                        <a:t>Blue</a:t>
                      </a:r>
                      <a:endParaRPr lang="en-US" sz="1100" b="0" i="0" u="none" strike="noStrike">
                        <a:solidFill>
                          <a:srgbClr val="000000"/>
                        </a:solidFill>
                        <a:effectLst/>
                        <a:latin typeface="Calibri" panose="020F0502020204030204" pitchFamily="34" charset="0"/>
                      </a:endParaRPr>
                    </a:p>
                  </a:txBody>
                  <a:tcPr marL="9525" marR="9525" marT="9525" marB="0" anchor="b"/>
                </a:tc>
              </a:tr>
              <a:tr h="190500">
                <a:tc>
                  <a:txBody>
                    <a:bodyPr/>
                    <a:lstStyle/>
                    <a:p>
                      <a:pPr algn="ctr" fontAlgn="b"/>
                      <a:r>
                        <a:rPr lang="en-US" sz="1100" u="none" strike="noStrike">
                          <a:effectLst/>
                        </a:rPr>
                        <a:t>Green</a:t>
                      </a:r>
                      <a:endParaRPr lang="en-US" sz="1100" b="0" i="0" u="none" strike="noStrike">
                        <a:solidFill>
                          <a:srgbClr val="000000"/>
                        </a:solidFill>
                        <a:effectLst/>
                        <a:latin typeface="Calibri" panose="020F0502020204030204" pitchFamily="34" charset="0"/>
                      </a:endParaRPr>
                    </a:p>
                  </a:txBody>
                  <a:tcPr marL="9525" marR="9525" marT="9525" marB="0" anchor="b"/>
                </a:tc>
              </a:tr>
              <a:tr h="190500">
                <a:tc>
                  <a:txBody>
                    <a:bodyPr/>
                    <a:lstStyle/>
                    <a:p>
                      <a:pPr algn="ctr" fontAlgn="b"/>
                      <a:r>
                        <a:rPr lang="en-US" sz="1100" u="none" strike="noStrike">
                          <a:effectLst/>
                        </a:rPr>
                        <a:t>Green</a:t>
                      </a:r>
                      <a:endParaRPr lang="en-US" sz="1100" b="0" i="0" u="none" strike="noStrike">
                        <a:solidFill>
                          <a:srgbClr val="000000"/>
                        </a:solidFill>
                        <a:effectLst/>
                        <a:latin typeface="Calibri" panose="020F0502020204030204" pitchFamily="34" charset="0"/>
                      </a:endParaRPr>
                    </a:p>
                  </a:txBody>
                  <a:tcPr marL="9525" marR="9525" marT="9525" marB="0" anchor="b"/>
                </a:tc>
              </a:tr>
              <a:tr h="190500">
                <a:tc>
                  <a:txBody>
                    <a:bodyPr/>
                    <a:lstStyle/>
                    <a:p>
                      <a:pPr algn="ctr" fontAlgn="b"/>
                      <a:r>
                        <a:rPr lang="en-US" sz="1100" u="none" strike="noStrike">
                          <a:effectLst/>
                        </a:rPr>
                        <a:t>Blue</a:t>
                      </a:r>
                      <a:endParaRPr lang="en-US" sz="1100" b="0" i="0" u="none" strike="noStrike">
                        <a:solidFill>
                          <a:srgbClr val="000000"/>
                        </a:solidFill>
                        <a:effectLst/>
                        <a:latin typeface="Calibri" panose="020F0502020204030204" pitchFamily="34" charset="0"/>
                      </a:endParaRPr>
                    </a:p>
                  </a:txBody>
                  <a:tcPr marL="9525" marR="9525" marT="9525" marB="0" anchor="b"/>
                </a:tc>
              </a:tr>
              <a:tr h="190500">
                <a:tc>
                  <a:txBody>
                    <a:bodyPr/>
                    <a:lstStyle/>
                    <a:p>
                      <a:pPr algn="ctr" fontAlgn="b"/>
                      <a:r>
                        <a:rPr lang="en-US" sz="1100" u="none" strike="noStrike">
                          <a:effectLst/>
                        </a:rPr>
                        <a:t>Brown</a:t>
                      </a:r>
                      <a:endParaRPr lang="en-US" sz="1100" b="0" i="0" u="none" strike="noStrike">
                        <a:solidFill>
                          <a:srgbClr val="000000"/>
                        </a:solidFill>
                        <a:effectLst/>
                        <a:latin typeface="Calibri" panose="020F0502020204030204" pitchFamily="34" charset="0"/>
                      </a:endParaRPr>
                    </a:p>
                  </a:txBody>
                  <a:tcPr marL="9525" marR="9525" marT="9525" marB="0" anchor="b"/>
                </a:tc>
              </a:tr>
              <a:tr h="190500">
                <a:tc>
                  <a:txBody>
                    <a:bodyPr/>
                    <a:lstStyle/>
                    <a:p>
                      <a:pPr algn="ctr" fontAlgn="b"/>
                      <a:r>
                        <a:rPr lang="en-US" sz="1100" u="none" strike="noStrike" dirty="0">
                          <a:effectLst/>
                        </a:rPr>
                        <a:t>…</a:t>
                      </a:r>
                      <a:endParaRPr lang="en-US" sz="1100" b="0" i="0" u="none" strike="noStrike" dirty="0">
                        <a:solidFill>
                          <a:srgbClr val="000000"/>
                        </a:solidFill>
                        <a:effectLst/>
                        <a:latin typeface="Calibri" panose="020F0502020204030204" pitchFamily="34" charset="0"/>
                      </a:endParaRPr>
                    </a:p>
                  </a:txBody>
                  <a:tcPr marL="9525" marR="9525" marT="9525" marB="0" anchor="b"/>
                </a:tc>
              </a:tr>
            </a:tbl>
          </a:graphicData>
        </a:graphic>
      </p:graphicFrame>
      <p:graphicFrame>
        <p:nvGraphicFramePr>
          <p:cNvPr id="19" name="Table 18"/>
          <p:cNvGraphicFramePr>
            <a:graphicFrameLocks noGrp="1"/>
          </p:cNvGraphicFramePr>
          <p:nvPr>
            <p:extLst>
              <p:ext uri="{D42A27DB-BD31-4B8C-83A1-F6EECF244321}">
                <p14:modId xmlns:p14="http://schemas.microsoft.com/office/powerpoint/2010/main" val="1161635479"/>
              </p:ext>
            </p:extLst>
          </p:nvPr>
        </p:nvGraphicFramePr>
        <p:xfrm>
          <a:off x="2839750" y="4374054"/>
          <a:ext cx="1219200" cy="1714500"/>
        </p:xfrm>
        <a:graphic>
          <a:graphicData uri="http://schemas.openxmlformats.org/drawingml/2006/table">
            <a:tbl>
              <a:tblPr>
                <a:tableStyleId>{5C22544A-7EE6-4342-B048-85BDC9FD1C3A}</a:tableStyleId>
              </a:tblPr>
              <a:tblGrid>
                <a:gridCol w="609600"/>
                <a:gridCol w="609600"/>
              </a:tblGrid>
              <a:tr h="190500">
                <a:tc>
                  <a:txBody>
                    <a:bodyPr/>
                    <a:lstStyle/>
                    <a:p>
                      <a:pPr algn="ctr" fontAlgn="b"/>
                      <a:r>
                        <a:rPr lang="en-US" sz="1100" u="none" strike="noStrike" dirty="0">
                          <a:effectLst/>
                        </a:rPr>
                        <a:t>Brown</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Blue</a:t>
                      </a:r>
                      <a:endParaRPr lang="en-US" sz="1100" b="0" i="0" u="none" strike="noStrike">
                        <a:solidFill>
                          <a:srgbClr val="000000"/>
                        </a:solidFill>
                        <a:effectLst/>
                        <a:latin typeface="Calibri" panose="020F0502020204030204" pitchFamily="34" charset="0"/>
                      </a:endParaRPr>
                    </a:p>
                  </a:txBody>
                  <a:tcPr marL="9525" marR="9525" marT="9525" marB="0" anchor="b"/>
                </a:tc>
              </a:tr>
              <a:tr h="190500">
                <a:tc>
                  <a:txBody>
                    <a:bodyPr/>
                    <a:lstStyle/>
                    <a:p>
                      <a:pPr algn="ctr" fontAlgn="b"/>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r>
              <a:tr h="190500">
                <a:tc>
                  <a:txBody>
                    <a:bodyPr/>
                    <a:lstStyle/>
                    <a:p>
                      <a:pPr algn="ctr" fontAlgn="b"/>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r>
              <a:tr h="190500">
                <a:tc>
                  <a:txBody>
                    <a:bodyPr/>
                    <a:lstStyle/>
                    <a:p>
                      <a:pPr algn="ct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9525" marR="9525" marT="9525" marB="0" anchor="b"/>
                </a:tc>
              </a:tr>
              <a:tr h="190500">
                <a:tc>
                  <a:txBody>
                    <a:bodyPr/>
                    <a:lstStyle/>
                    <a:p>
                      <a:pPr algn="ct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r>
              <a:tr h="190500">
                <a:tc>
                  <a:txBody>
                    <a:bodyPr/>
                    <a:lstStyle/>
                    <a:p>
                      <a:pPr algn="ct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r>
              <a:tr h="190500">
                <a:tc>
                  <a:txBody>
                    <a:bodyPr/>
                    <a:lstStyle/>
                    <a:p>
                      <a:pPr algn="ct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9525" marR="9525" marT="9525" marB="0" anchor="b"/>
                </a:tc>
              </a:tr>
              <a:tr h="190500">
                <a:tc>
                  <a:txBody>
                    <a:bodyPr/>
                    <a:lstStyle/>
                    <a:p>
                      <a:pPr algn="ctr" fontAlgn="b"/>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tr>
              <a:tr h="190500">
                <a:tc>
                  <a:txBody>
                    <a:bodyPr/>
                    <a:lstStyle/>
                    <a:p>
                      <a:pPr algn="ctr" fontAlgn="b"/>
                      <a:r>
                        <a:rPr lang="en-US" sz="1100" u="none" strike="noStrike">
                          <a:effectLst/>
                        </a:rPr>
                        <a:t>…</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a:t>
                      </a:r>
                      <a:endParaRPr lang="en-US" sz="1100" b="0" i="0" u="none" strike="noStrike" dirty="0">
                        <a:solidFill>
                          <a:srgbClr val="000000"/>
                        </a:solidFill>
                        <a:effectLst/>
                        <a:latin typeface="Calibri" panose="020F0502020204030204" pitchFamily="34" charset="0"/>
                      </a:endParaRPr>
                    </a:p>
                  </a:txBody>
                  <a:tcPr marL="9525" marR="9525" marT="9525" marB="0" anchor="b"/>
                </a:tc>
              </a:tr>
            </a:tbl>
          </a:graphicData>
        </a:graphic>
      </p:graphicFrame>
      <p:sp>
        <p:nvSpPr>
          <p:cNvPr id="20" name="Right Arrow 19"/>
          <p:cNvSpPr/>
          <p:nvPr/>
        </p:nvSpPr>
        <p:spPr>
          <a:xfrm>
            <a:off x="2289309" y="5099071"/>
            <a:ext cx="550441" cy="17589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aphicFrame>
        <p:nvGraphicFramePr>
          <p:cNvPr id="21" name="Table 20"/>
          <p:cNvGraphicFramePr>
            <a:graphicFrameLocks noGrp="1"/>
          </p:cNvGraphicFramePr>
          <p:nvPr>
            <p:extLst>
              <p:ext uri="{D42A27DB-BD31-4B8C-83A1-F6EECF244321}">
                <p14:modId xmlns:p14="http://schemas.microsoft.com/office/powerpoint/2010/main" val="1546506495"/>
              </p:ext>
            </p:extLst>
          </p:nvPr>
        </p:nvGraphicFramePr>
        <p:xfrm>
          <a:off x="4959350" y="3414708"/>
          <a:ext cx="774700" cy="1714500"/>
        </p:xfrm>
        <a:graphic>
          <a:graphicData uri="http://schemas.openxmlformats.org/drawingml/2006/table">
            <a:tbl>
              <a:tblPr>
                <a:tableStyleId>{5C22544A-7EE6-4342-B048-85BDC9FD1C3A}</a:tableStyleId>
              </a:tblPr>
              <a:tblGrid>
                <a:gridCol w="774700"/>
              </a:tblGrid>
              <a:tr h="190500">
                <a:tc>
                  <a:txBody>
                    <a:bodyPr/>
                    <a:lstStyle/>
                    <a:p>
                      <a:pPr algn="ctr" fontAlgn="b"/>
                      <a:r>
                        <a:rPr lang="en-US" sz="1100" u="none" strike="noStrike">
                          <a:effectLst/>
                        </a:rPr>
                        <a:t>DayOfWeek</a:t>
                      </a:r>
                      <a:endParaRPr lang="en-US" sz="1100" b="0" i="0" u="none" strike="noStrike">
                        <a:solidFill>
                          <a:srgbClr val="000000"/>
                        </a:solidFill>
                        <a:effectLst/>
                        <a:latin typeface="Calibri" panose="020F0502020204030204" pitchFamily="34" charset="0"/>
                      </a:endParaRPr>
                    </a:p>
                  </a:txBody>
                  <a:tcPr marL="9525" marR="9525" marT="9525" marB="0" anchor="b"/>
                </a:tc>
              </a:tr>
              <a:tr h="190500">
                <a:tc>
                  <a:txBody>
                    <a:bodyPr/>
                    <a:lstStyle/>
                    <a:p>
                      <a:pPr algn="ctr" fontAlgn="b"/>
                      <a:r>
                        <a:rPr lang="en-US" sz="1100" u="none" strike="noStrike">
                          <a:effectLst/>
                        </a:rPr>
                        <a:t>Monday</a:t>
                      </a:r>
                      <a:endParaRPr lang="en-US" sz="1100" b="0" i="0" u="none" strike="noStrike">
                        <a:solidFill>
                          <a:srgbClr val="000000"/>
                        </a:solidFill>
                        <a:effectLst/>
                        <a:latin typeface="Calibri" panose="020F0502020204030204" pitchFamily="34" charset="0"/>
                      </a:endParaRPr>
                    </a:p>
                  </a:txBody>
                  <a:tcPr marL="9525" marR="9525" marT="9525" marB="0" anchor="b"/>
                </a:tc>
              </a:tr>
              <a:tr h="190500">
                <a:tc>
                  <a:txBody>
                    <a:bodyPr/>
                    <a:lstStyle/>
                    <a:p>
                      <a:pPr algn="ctr" fontAlgn="b"/>
                      <a:r>
                        <a:rPr lang="en-US" sz="1100" u="none" strike="noStrike">
                          <a:effectLst/>
                        </a:rPr>
                        <a:t>Tuesday</a:t>
                      </a:r>
                      <a:endParaRPr lang="en-US" sz="1100" b="0" i="0" u="none" strike="noStrike">
                        <a:solidFill>
                          <a:srgbClr val="000000"/>
                        </a:solidFill>
                        <a:effectLst/>
                        <a:latin typeface="Calibri" panose="020F0502020204030204" pitchFamily="34" charset="0"/>
                      </a:endParaRPr>
                    </a:p>
                  </a:txBody>
                  <a:tcPr marL="9525" marR="9525" marT="9525" marB="0" anchor="b"/>
                </a:tc>
              </a:tr>
              <a:tr h="190500">
                <a:tc>
                  <a:txBody>
                    <a:bodyPr/>
                    <a:lstStyle/>
                    <a:p>
                      <a:pPr algn="ctr" fontAlgn="b"/>
                      <a:r>
                        <a:rPr lang="en-US" sz="1100" u="none" strike="noStrike">
                          <a:effectLst/>
                        </a:rPr>
                        <a:t>Wednesday</a:t>
                      </a:r>
                      <a:endParaRPr lang="en-US" sz="1100" b="0" i="0" u="none" strike="noStrike">
                        <a:solidFill>
                          <a:srgbClr val="000000"/>
                        </a:solidFill>
                        <a:effectLst/>
                        <a:latin typeface="Calibri" panose="020F0502020204030204" pitchFamily="34" charset="0"/>
                      </a:endParaRPr>
                    </a:p>
                  </a:txBody>
                  <a:tcPr marL="9525" marR="9525" marT="9525" marB="0" anchor="b"/>
                </a:tc>
              </a:tr>
              <a:tr h="190500">
                <a:tc>
                  <a:txBody>
                    <a:bodyPr/>
                    <a:lstStyle/>
                    <a:p>
                      <a:pPr algn="ctr" fontAlgn="b"/>
                      <a:r>
                        <a:rPr lang="en-US" sz="1100" u="none" strike="noStrike">
                          <a:effectLst/>
                        </a:rPr>
                        <a:t>Thursday</a:t>
                      </a:r>
                      <a:endParaRPr lang="en-US" sz="1100" b="0" i="0" u="none" strike="noStrike">
                        <a:solidFill>
                          <a:srgbClr val="000000"/>
                        </a:solidFill>
                        <a:effectLst/>
                        <a:latin typeface="Calibri" panose="020F0502020204030204" pitchFamily="34" charset="0"/>
                      </a:endParaRPr>
                    </a:p>
                  </a:txBody>
                  <a:tcPr marL="9525" marR="9525" marT="9525" marB="0" anchor="b"/>
                </a:tc>
              </a:tr>
              <a:tr h="190500">
                <a:tc>
                  <a:txBody>
                    <a:bodyPr/>
                    <a:lstStyle/>
                    <a:p>
                      <a:pPr algn="ctr" fontAlgn="b"/>
                      <a:r>
                        <a:rPr lang="en-US" sz="1100" u="none" strike="noStrike">
                          <a:effectLst/>
                        </a:rPr>
                        <a:t>Friday</a:t>
                      </a:r>
                      <a:endParaRPr lang="en-US" sz="1100" b="0" i="0" u="none" strike="noStrike">
                        <a:solidFill>
                          <a:srgbClr val="000000"/>
                        </a:solidFill>
                        <a:effectLst/>
                        <a:latin typeface="Calibri" panose="020F0502020204030204" pitchFamily="34" charset="0"/>
                      </a:endParaRPr>
                    </a:p>
                  </a:txBody>
                  <a:tcPr marL="9525" marR="9525" marT="9525" marB="0" anchor="b"/>
                </a:tc>
              </a:tr>
              <a:tr h="190500">
                <a:tc>
                  <a:txBody>
                    <a:bodyPr/>
                    <a:lstStyle/>
                    <a:p>
                      <a:pPr algn="ctr" fontAlgn="b"/>
                      <a:r>
                        <a:rPr lang="en-US" sz="1100" u="none" strike="noStrike">
                          <a:effectLst/>
                        </a:rPr>
                        <a:t>Saturday</a:t>
                      </a:r>
                      <a:endParaRPr lang="en-US" sz="1100" b="0" i="0" u="none" strike="noStrike">
                        <a:solidFill>
                          <a:srgbClr val="000000"/>
                        </a:solidFill>
                        <a:effectLst/>
                        <a:latin typeface="Calibri" panose="020F0502020204030204" pitchFamily="34" charset="0"/>
                      </a:endParaRPr>
                    </a:p>
                  </a:txBody>
                  <a:tcPr marL="9525" marR="9525" marT="9525" marB="0" anchor="b"/>
                </a:tc>
              </a:tr>
              <a:tr h="190500">
                <a:tc>
                  <a:txBody>
                    <a:bodyPr/>
                    <a:lstStyle/>
                    <a:p>
                      <a:pPr algn="ctr" fontAlgn="b"/>
                      <a:r>
                        <a:rPr lang="en-US" sz="1100" u="none" strike="noStrike">
                          <a:effectLst/>
                        </a:rPr>
                        <a:t>Sunday</a:t>
                      </a:r>
                      <a:endParaRPr lang="en-US" sz="1100" b="0" i="0" u="none" strike="noStrike">
                        <a:solidFill>
                          <a:srgbClr val="000000"/>
                        </a:solidFill>
                        <a:effectLst/>
                        <a:latin typeface="Calibri" panose="020F0502020204030204" pitchFamily="34" charset="0"/>
                      </a:endParaRPr>
                    </a:p>
                  </a:txBody>
                  <a:tcPr marL="9525" marR="9525" marT="9525" marB="0" anchor="b"/>
                </a:tc>
              </a:tr>
              <a:tr h="190500">
                <a:tc>
                  <a:txBody>
                    <a:bodyPr/>
                    <a:lstStyle/>
                    <a:p>
                      <a:pPr algn="ctr" fontAlgn="b"/>
                      <a:r>
                        <a:rPr lang="en-US" sz="1100" u="none" strike="noStrike" dirty="0">
                          <a:effectLst/>
                        </a:rPr>
                        <a:t>…</a:t>
                      </a:r>
                      <a:endParaRPr lang="en-US" sz="1100" b="0" i="0" u="none" strike="noStrike" dirty="0">
                        <a:solidFill>
                          <a:srgbClr val="000000"/>
                        </a:solidFill>
                        <a:effectLst/>
                        <a:latin typeface="Calibri" panose="020F0502020204030204" pitchFamily="34" charset="0"/>
                      </a:endParaRPr>
                    </a:p>
                  </a:txBody>
                  <a:tcPr marL="9525" marR="9525" marT="9525" marB="0" anchor="b"/>
                </a:tc>
              </a:tr>
            </a:tbl>
          </a:graphicData>
        </a:graphic>
      </p:graphicFrame>
      <p:graphicFrame>
        <p:nvGraphicFramePr>
          <p:cNvPr id="22" name="Table 21"/>
          <p:cNvGraphicFramePr>
            <a:graphicFrameLocks noGrp="1"/>
          </p:cNvGraphicFramePr>
          <p:nvPr>
            <p:extLst>
              <p:ext uri="{D42A27DB-BD31-4B8C-83A1-F6EECF244321}">
                <p14:modId xmlns:p14="http://schemas.microsoft.com/office/powerpoint/2010/main" val="3471575408"/>
              </p:ext>
            </p:extLst>
          </p:nvPr>
        </p:nvGraphicFramePr>
        <p:xfrm>
          <a:off x="6284491" y="3439094"/>
          <a:ext cx="774700" cy="1714500"/>
        </p:xfrm>
        <a:graphic>
          <a:graphicData uri="http://schemas.openxmlformats.org/drawingml/2006/table">
            <a:tbl>
              <a:tblPr>
                <a:tableStyleId>{5C22544A-7EE6-4342-B048-85BDC9FD1C3A}</a:tableStyleId>
              </a:tblPr>
              <a:tblGrid>
                <a:gridCol w="774700"/>
              </a:tblGrid>
              <a:tr h="190500">
                <a:tc>
                  <a:txBody>
                    <a:bodyPr/>
                    <a:lstStyle/>
                    <a:p>
                      <a:pPr algn="l" fontAlgn="b"/>
                      <a:r>
                        <a:rPr lang="en-US" sz="1100" u="none" strike="noStrike">
                          <a:effectLst/>
                        </a:rPr>
                        <a:t>DayOfWeek</a:t>
                      </a:r>
                      <a:endParaRPr lang="en-US" sz="1100" b="0" i="0" u="none" strike="noStrike">
                        <a:solidFill>
                          <a:srgbClr val="000000"/>
                        </a:solidFill>
                        <a:effectLst/>
                        <a:latin typeface="Calibri" panose="020F0502020204030204" pitchFamily="34" charset="0"/>
                      </a:endParaRPr>
                    </a:p>
                  </a:txBody>
                  <a:tcPr marL="9525" marR="9525" marT="9525" marB="0" anchor="b"/>
                </a:tc>
              </a:tr>
              <a:tr h="190500">
                <a:tc>
                  <a:txBody>
                    <a:bodyPr/>
                    <a:lstStyle/>
                    <a:p>
                      <a:pPr algn="ctr" fontAlgn="b"/>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9525" marR="9525" marT="9525" marB="0" anchor="b"/>
                </a:tc>
              </a:tr>
              <a:tr h="190500">
                <a:tc>
                  <a:txBody>
                    <a:bodyPr/>
                    <a:lstStyle/>
                    <a:p>
                      <a:pPr algn="ctr" fontAlgn="b"/>
                      <a:r>
                        <a:rPr lang="en-US" sz="1100" u="none" strike="noStrike">
                          <a:effectLst/>
                        </a:rPr>
                        <a:t>2</a:t>
                      </a:r>
                      <a:endParaRPr lang="en-US" sz="1100" b="0" i="0" u="none" strike="noStrike">
                        <a:solidFill>
                          <a:srgbClr val="000000"/>
                        </a:solidFill>
                        <a:effectLst/>
                        <a:latin typeface="Calibri" panose="020F0502020204030204" pitchFamily="34" charset="0"/>
                      </a:endParaRPr>
                    </a:p>
                  </a:txBody>
                  <a:tcPr marL="9525" marR="9525" marT="9525" marB="0" anchor="b"/>
                </a:tc>
              </a:tr>
              <a:tr h="190500">
                <a:tc>
                  <a:txBody>
                    <a:bodyPr/>
                    <a:lstStyle/>
                    <a:p>
                      <a:pPr algn="ctr" fontAlgn="b"/>
                      <a:r>
                        <a:rPr lang="en-US" sz="1100" u="none" strike="noStrike">
                          <a:effectLst/>
                        </a:rPr>
                        <a:t>3</a:t>
                      </a:r>
                      <a:endParaRPr lang="en-US" sz="1100" b="0" i="0" u="none" strike="noStrike">
                        <a:solidFill>
                          <a:srgbClr val="000000"/>
                        </a:solidFill>
                        <a:effectLst/>
                        <a:latin typeface="Calibri" panose="020F0502020204030204" pitchFamily="34" charset="0"/>
                      </a:endParaRPr>
                    </a:p>
                  </a:txBody>
                  <a:tcPr marL="9525" marR="9525" marT="9525" marB="0" anchor="b"/>
                </a:tc>
              </a:tr>
              <a:tr h="190500">
                <a:tc>
                  <a:txBody>
                    <a:bodyPr/>
                    <a:lstStyle/>
                    <a:p>
                      <a:pPr algn="ctr" fontAlgn="b"/>
                      <a:r>
                        <a:rPr lang="en-US" sz="1100" u="none" strike="noStrike">
                          <a:effectLst/>
                        </a:rPr>
                        <a:t>4</a:t>
                      </a:r>
                      <a:endParaRPr lang="en-US" sz="1100" b="0" i="0" u="none" strike="noStrike">
                        <a:solidFill>
                          <a:srgbClr val="000000"/>
                        </a:solidFill>
                        <a:effectLst/>
                        <a:latin typeface="Calibri" panose="020F0502020204030204" pitchFamily="34" charset="0"/>
                      </a:endParaRPr>
                    </a:p>
                  </a:txBody>
                  <a:tcPr marL="9525" marR="9525" marT="9525" marB="0" anchor="b"/>
                </a:tc>
              </a:tr>
              <a:tr h="190500">
                <a:tc>
                  <a:txBody>
                    <a:bodyPr/>
                    <a:lstStyle/>
                    <a:p>
                      <a:pPr algn="ctr" fontAlgn="b"/>
                      <a:r>
                        <a:rPr lang="en-US" sz="1100" u="none" strike="noStrike">
                          <a:effectLst/>
                        </a:rPr>
                        <a:t>5</a:t>
                      </a:r>
                      <a:endParaRPr lang="en-US" sz="1100" b="0" i="0" u="none" strike="noStrike">
                        <a:solidFill>
                          <a:srgbClr val="000000"/>
                        </a:solidFill>
                        <a:effectLst/>
                        <a:latin typeface="Calibri" panose="020F0502020204030204" pitchFamily="34" charset="0"/>
                      </a:endParaRPr>
                    </a:p>
                  </a:txBody>
                  <a:tcPr marL="9525" marR="9525" marT="9525" marB="0" anchor="b"/>
                </a:tc>
              </a:tr>
              <a:tr h="190500">
                <a:tc>
                  <a:txBody>
                    <a:bodyPr/>
                    <a:lstStyle/>
                    <a:p>
                      <a:pPr algn="ctr" fontAlgn="b"/>
                      <a:r>
                        <a:rPr lang="en-US" sz="1100" u="none" strike="noStrike">
                          <a:effectLst/>
                        </a:rPr>
                        <a:t>6</a:t>
                      </a:r>
                      <a:endParaRPr lang="en-US" sz="1100" b="0" i="0" u="none" strike="noStrike">
                        <a:solidFill>
                          <a:srgbClr val="000000"/>
                        </a:solidFill>
                        <a:effectLst/>
                        <a:latin typeface="Calibri" panose="020F0502020204030204" pitchFamily="34" charset="0"/>
                      </a:endParaRPr>
                    </a:p>
                  </a:txBody>
                  <a:tcPr marL="9525" marR="9525" marT="9525" marB="0" anchor="b"/>
                </a:tc>
              </a:tr>
              <a:tr h="190500">
                <a:tc>
                  <a:txBody>
                    <a:bodyPr/>
                    <a:lstStyle/>
                    <a:p>
                      <a:pPr algn="ctr" fontAlgn="b"/>
                      <a:r>
                        <a:rPr lang="en-US" sz="1100" u="none" strike="noStrike">
                          <a:effectLst/>
                        </a:rPr>
                        <a:t>7</a:t>
                      </a:r>
                      <a:endParaRPr lang="en-US" sz="1100" b="0" i="0" u="none" strike="noStrike">
                        <a:solidFill>
                          <a:srgbClr val="000000"/>
                        </a:solidFill>
                        <a:effectLst/>
                        <a:latin typeface="Calibri" panose="020F0502020204030204" pitchFamily="34" charset="0"/>
                      </a:endParaRPr>
                    </a:p>
                  </a:txBody>
                  <a:tcPr marL="9525" marR="9525" marT="9525" marB="0" anchor="b"/>
                </a:tc>
              </a:tr>
              <a:tr h="190500">
                <a:tc>
                  <a:txBody>
                    <a:bodyPr/>
                    <a:lstStyle/>
                    <a:p>
                      <a:pPr algn="ctr" fontAlgn="b"/>
                      <a:r>
                        <a:rPr lang="en-US" sz="1100" u="none" strike="noStrike" dirty="0">
                          <a:effectLst/>
                        </a:rPr>
                        <a:t>…</a:t>
                      </a:r>
                      <a:endParaRPr lang="en-US" sz="1100" b="0" i="0" u="none" strike="noStrike" dirty="0">
                        <a:solidFill>
                          <a:srgbClr val="000000"/>
                        </a:solidFill>
                        <a:effectLst/>
                        <a:latin typeface="Calibri" panose="020F0502020204030204" pitchFamily="34" charset="0"/>
                      </a:endParaRPr>
                    </a:p>
                  </a:txBody>
                  <a:tcPr marL="9525" marR="9525" marT="9525" marB="0" anchor="b"/>
                </a:tc>
              </a:tr>
            </a:tbl>
          </a:graphicData>
        </a:graphic>
      </p:graphicFrame>
      <p:sp>
        <p:nvSpPr>
          <p:cNvPr id="23" name="Right Arrow 22"/>
          <p:cNvSpPr/>
          <p:nvPr/>
        </p:nvSpPr>
        <p:spPr>
          <a:xfrm>
            <a:off x="5734050" y="4208583"/>
            <a:ext cx="550441" cy="17589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5909755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Multiple Linear Regression</a:t>
            </a:r>
            <a:endParaRPr lang="en-US" dirty="0"/>
          </a:p>
        </p:txBody>
      </p:sp>
      <p:sp>
        <p:nvSpPr>
          <p:cNvPr id="3" name="Text Placeholder 2"/>
          <p:cNvSpPr>
            <a:spLocks noGrp="1"/>
          </p:cNvSpPr>
          <p:nvPr>
            <p:ph type="body" sz="quarter" idx="11"/>
          </p:nvPr>
        </p:nvSpPr>
        <p:spPr>
          <a:xfrm>
            <a:off x="771345" y="1363508"/>
            <a:ext cx="8197114" cy="4820009"/>
          </a:xfrm>
        </p:spPr>
        <p:txBody>
          <a:bodyPr/>
          <a:lstStyle/>
          <a:p>
            <a:r>
              <a:rPr lang="en-US" dirty="0" smtClean="0"/>
              <a:t>Throwing in all possible variables to help explain our response is sometimes </a:t>
            </a:r>
            <a:r>
              <a:rPr lang="en-US" i="1" dirty="0" smtClean="0"/>
              <a:t>not</a:t>
            </a:r>
            <a:r>
              <a:rPr lang="en-US" dirty="0" smtClean="0"/>
              <a:t> a good thing</a:t>
            </a:r>
          </a:p>
          <a:p>
            <a:pPr lvl="1"/>
            <a:r>
              <a:rPr lang="en-US" dirty="0" smtClean="0"/>
              <a:t>Variables can be dependent on each other.</a:t>
            </a:r>
          </a:p>
          <a:p>
            <a:pPr lvl="1"/>
            <a:r>
              <a:rPr lang="en-US" dirty="0" smtClean="0"/>
              <a:t>Variables might not be important to explain the response.</a:t>
            </a:r>
          </a:p>
          <a:p>
            <a:pPr lvl="1"/>
            <a:r>
              <a:rPr lang="en-US" dirty="0" smtClean="0"/>
              <a:t>Note that the SSE is always larger for reduced models!</a:t>
            </a:r>
          </a:p>
          <a:p>
            <a:r>
              <a:rPr lang="en-US" dirty="0" smtClean="0"/>
              <a:t>How do we choose which combinations of independent variables to use?</a:t>
            </a:r>
          </a:p>
          <a:p>
            <a:pPr lvl="1"/>
            <a:r>
              <a:rPr lang="en-US" dirty="0" smtClean="0"/>
              <a:t>We might consider looking at the difference in SSE between models and the number of explanatory variables.</a:t>
            </a:r>
          </a:p>
          <a:p>
            <a:endParaRPr lang="en-US" dirty="0" smtClean="0"/>
          </a:p>
        </p:txBody>
      </p:sp>
    </p:spTree>
    <p:extLst>
      <p:ext uri="{BB962C8B-B14F-4D97-AF65-F5344CB8AC3E}">
        <p14:creationId xmlns:p14="http://schemas.microsoft.com/office/powerpoint/2010/main" val="415644702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Multiple Linear Regression</a:t>
            </a:r>
            <a:endParaRPr lang="en-US" dirty="0"/>
          </a:p>
        </p:txBody>
      </p:sp>
      <p:sp>
        <p:nvSpPr>
          <p:cNvPr id="3" name="Text Placeholder 2"/>
          <p:cNvSpPr>
            <a:spLocks noGrp="1"/>
          </p:cNvSpPr>
          <p:nvPr>
            <p:ph type="body" sz="quarter" idx="11"/>
          </p:nvPr>
        </p:nvSpPr>
        <p:spPr>
          <a:xfrm>
            <a:off x="771345" y="1363508"/>
            <a:ext cx="8197114" cy="4820009"/>
          </a:xfrm>
        </p:spPr>
        <p:txBody>
          <a:bodyPr/>
          <a:lstStyle/>
          <a:p>
            <a:r>
              <a:rPr lang="en-US" dirty="0" smtClean="0"/>
              <a:t>Linear Model Likelihood</a:t>
            </a:r>
          </a:p>
          <a:p>
            <a:pPr lvl="1"/>
            <a:r>
              <a:rPr lang="en-US" dirty="0" smtClean="0"/>
              <a:t>We assume errors are normally distributed. From the resulting set of errors, we can come up with a distribution.  We then use each residual point and come up with a total error and calculate the probability of that model given our data.  This is the likelihood.</a:t>
            </a:r>
          </a:p>
          <a:p>
            <a:pPr lvl="1"/>
            <a:r>
              <a:rPr lang="en-US" dirty="0" smtClean="0"/>
              <a:t>To make the calculations easier, we usually take the logarithm of the model (remember we can do this because it is monotonic).  This is called the ‘log-likelihood’. </a:t>
            </a:r>
            <a:r>
              <a:rPr lang="en-US" dirty="0"/>
              <a:t> </a:t>
            </a:r>
            <a:r>
              <a:rPr lang="en-US" dirty="0" smtClean="0"/>
              <a:t>We will talk more about this when we get to Bayesian Statistics.</a:t>
            </a:r>
          </a:p>
          <a:p>
            <a:endParaRPr lang="en-US" dirty="0" smtClean="0"/>
          </a:p>
        </p:txBody>
      </p:sp>
    </p:spTree>
    <p:extLst>
      <p:ext uri="{BB962C8B-B14F-4D97-AF65-F5344CB8AC3E}">
        <p14:creationId xmlns:p14="http://schemas.microsoft.com/office/powerpoint/2010/main" val="411351047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Multiple Linear Regression</a:t>
            </a:r>
            <a:endParaRPr lang="en-US" dirty="0"/>
          </a:p>
        </p:txBody>
      </p:sp>
      <p:sp>
        <p:nvSpPr>
          <p:cNvPr id="3" name="Text Placeholder 2"/>
          <p:cNvSpPr>
            <a:spLocks noGrp="1"/>
          </p:cNvSpPr>
          <p:nvPr>
            <p:ph type="body" sz="quarter" idx="11"/>
          </p:nvPr>
        </p:nvSpPr>
        <p:spPr>
          <a:xfrm>
            <a:off x="771345" y="1363508"/>
            <a:ext cx="8197114" cy="4820009"/>
          </a:xfrm>
        </p:spPr>
        <p:txBody>
          <a:bodyPr/>
          <a:lstStyle/>
          <a:p>
            <a:r>
              <a:rPr lang="en-US" dirty="0" err="1" smtClean="0"/>
              <a:t>Akaike</a:t>
            </a:r>
            <a:r>
              <a:rPr lang="en-US" dirty="0" smtClean="0"/>
              <a:t> Information Criterion (AIC)</a:t>
            </a:r>
          </a:p>
          <a:p>
            <a:pPr lvl="1"/>
            <a:r>
              <a:rPr lang="en-US" dirty="0" smtClean="0"/>
              <a:t>Given a model with k-parameters, and a likelihood of L,</a:t>
            </a:r>
          </a:p>
          <a:p>
            <a:pPr lvl="1"/>
            <a:endParaRPr lang="en-US" dirty="0"/>
          </a:p>
          <a:p>
            <a:pPr lvl="1"/>
            <a:endParaRPr lang="en-US" dirty="0" smtClean="0"/>
          </a:p>
          <a:p>
            <a:pPr lvl="1"/>
            <a:r>
              <a:rPr lang="en-US" dirty="0" smtClean="0"/>
              <a:t>Note that the more parameters, the higher the AIC.</a:t>
            </a:r>
          </a:p>
          <a:p>
            <a:pPr lvl="1"/>
            <a:r>
              <a:rPr lang="en-US" dirty="0" smtClean="0"/>
              <a:t>The higher the likelihood, the lower the AIC.</a:t>
            </a:r>
          </a:p>
          <a:p>
            <a:pPr lvl="1"/>
            <a:r>
              <a:rPr lang="en-US" dirty="0" smtClean="0"/>
              <a:t>Better models have lower AIC values.</a:t>
            </a:r>
          </a:p>
        </p:txBody>
      </p:sp>
      <mc:AlternateContent xmlns:mc="http://schemas.openxmlformats.org/markup-compatibility/2006" xmlns:a14="http://schemas.microsoft.com/office/drawing/2010/main">
        <mc:Choice Requires="a14">
          <p:sp>
            <p:nvSpPr>
              <p:cNvPr id="4" name="TextBox 3"/>
              <p:cNvSpPr txBox="1"/>
              <p:nvPr/>
            </p:nvSpPr>
            <p:spPr>
              <a:xfrm>
                <a:off x="3807512" y="2480649"/>
                <a:ext cx="191315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𝐴𝐼𝐶</m:t>
                      </m:r>
                      <m:r>
                        <a:rPr lang="en-US" b="0" i="1" smtClean="0">
                          <a:latin typeface="Cambria Math" panose="02040503050406030204" pitchFamily="18" charset="0"/>
                        </a:rPr>
                        <m:t>=2</m:t>
                      </m:r>
                      <m:r>
                        <a:rPr lang="en-US" b="0" i="1" smtClean="0">
                          <a:latin typeface="Cambria Math" panose="02040503050406030204" pitchFamily="18" charset="0"/>
                        </a:rPr>
                        <m:t>𝑘</m:t>
                      </m:r>
                      <m:r>
                        <a:rPr lang="en-US" b="0" i="1" smtClean="0">
                          <a:latin typeface="Cambria Math" panose="02040503050406030204" pitchFamily="18" charset="0"/>
                        </a:rPr>
                        <m:t>−2</m:t>
                      </m:r>
                      <m:r>
                        <m:rPr>
                          <m:sty m:val="p"/>
                        </m:rPr>
                        <a:rPr lang="en-US" b="0" i="0" smtClean="0">
                          <a:latin typeface="Cambria Math" panose="02040503050406030204" pitchFamily="18" charset="0"/>
                        </a:rPr>
                        <m:t>ln</m:t>
                      </m:r>
                      <m:r>
                        <a:rPr lang="en-US" b="0" i="1" smtClean="0">
                          <a:latin typeface="Cambria Math" panose="02040503050406030204" pitchFamily="18" charset="0"/>
                        </a:rPr>
                        <m:t>⁡(</m:t>
                      </m:r>
                      <m:r>
                        <a:rPr lang="en-US" b="0" i="1" smtClean="0">
                          <a:latin typeface="Cambria Math" panose="02040503050406030204" pitchFamily="18" charset="0"/>
                        </a:rPr>
                        <m:t>𝐿</m:t>
                      </m:r>
                      <m:r>
                        <a:rPr lang="en-US" b="0" i="1" smtClean="0">
                          <a:latin typeface="Cambria Math" panose="02040503050406030204" pitchFamily="18" charset="0"/>
                        </a:rPr>
                        <m:t>)</m:t>
                      </m:r>
                    </m:oMath>
                  </m:oMathPara>
                </a14:m>
                <a:endParaRPr lang="en-US" dirty="0"/>
              </a:p>
            </p:txBody>
          </p:sp>
        </mc:Choice>
        <mc:Fallback xmlns="">
          <p:sp>
            <p:nvSpPr>
              <p:cNvPr id="4" name="TextBox 3"/>
              <p:cNvSpPr txBox="1">
                <a:spLocks noRot="1" noChangeAspect="1" noMove="1" noResize="1" noEditPoints="1" noAdjustHandles="1" noChangeArrowheads="1" noChangeShapeType="1" noTextEdit="1"/>
              </p:cNvSpPr>
              <p:nvPr/>
            </p:nvSpPr>
            <p:spPr>
              <a:xfrm>
                <a:off x="3807512" y="2480649"/>
                <a:ext cx="1913152" cy="276999"/>
              </a:xfrm>
              <a:prstGeom prst="rect">
                <a:avLst/>
              </a:prstGeom>
              <a:blipFill rotWithShape="0">
                <a:blip r:embed="rId2"/>
                <a:stretch>
                  <a:fillRect l="-2556" t="-2222" r="-4153" b="-35556"/>
                </a:stretch>
              </a:blipFill>
            </p:spPr>
            <p:txBody>
              <a:bodyPr/>
              <a:lstStyle/>
              <a:p>
                <a:r>
                  <a:rPr lang="en-US">
                    <a:noFill/>
                  </a:rPr>
                  <a:t> </a:t>
                </a:r>
              </a:p>
            </p:txBody>
          </p:sp>
        </mc:Fallback>
      </mc:AlternateContent>
    </p:spTree>
    <p:extLst>
      <p:ext uri="{BB962C8B-B14F-4D97-AF65-F5344CB8AC3E}">
        <p14:creationId xmlns:p14="http://schemas.microsoft.com/office/powerpoint/2010/main" val="386049594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Multiple Linear Regression</a:t>
            </a:r>
            <a:endParaRPr lang="en-US" dirty="0"/>
          </a:p>
        </p:txBody>
      </p:sp>
      <p:sp>
        <p:nvSpPr>
          <p:cNvPr id="3" name="Text Placeholder 2"/>
          <p:cNvSpPr>
            <a:spLocks noGrp="1"/>
          </p:cNvSpPr>
          <p:nvPr>
            <p:ph type="body" sz="quarter" idx="11"/>
          </p:nvPr>
        </p:nvSpPr>
        <p:spPr>
          <a:xfrm>
            <a:off x="771345" y="1363508"/>
            <a:ext cx="8197114" cy="4820009"/>
          </a:xfrm>
        </p:spPr>
        <p:txBody>
          <a:bodyPr/>
          <a:lstStyle/>
          <a:p>
            <a:r>
              <a:rPr lang="en-US" dirty="0" smtClean="0"/>
              <a:t>How to select the variables in the model?</a:t>
            </a:r>
          </a:p>
          <a:p>
            <a:r>
              <a:rPr lang="en-US" dirty="0" smtClean="0"/>
              <a:t>Stepwise regression.</a:t>
            </a:r>
          </a:p>
          <a:p>
            <a:pPr lvl="1"/>
            <a:r>
              <a:rPr lang="en-US" dirty="0" smtClean="0"/>
              <a:t>Forward Selection:</a:t>
            </a:r>
          </a:p>
          <a:p>
            <a:pPr lvl="2"/>
            <a:r>
              <a:rPr lang="en-US" dirty="0" smtClean="0"/>
              <a:t>Start with no independent variables and add the variables one by one, selecting the variable that improves your criterion the most.</a:t>
            </a:r>
          </a:p>
          <a:p>
            <a:pPr lvl="1"/>
            <a:r>
              <a:rPr lang="en-US" dirty="0" smtClean="0"/>
              <a:t>Backward Selection</a:t>
            </a:r>
          </a:p>
          <a:p>
            <a:pPr lvl="2"/>
            <a:r>
              <a:rPr lang="en-US" dirty="0" smtClean="0"/>
              <a:t>Start with all independent variables and remove on at a time. Remove the one that improves the chosen criterion.</a:t>
            </a:r>
          </a:p>
          <a:p>
            <a:r>
              <a:rPr lang="en-US" dirty="0" smtClean="0"/>
              <a:t>R-demo</a:t>
            </a:r>
          </a:p>
        </p:txBody>
      </p:sp>
    </p:spTree>
    <p:extLst>
      <p:ext uri="{BB962C8B-B14F-4D97-AF65-F5344CB8AC3E}">
        <p14:creationId xmlns:p14="http://schemas.microsoft.com/office/powerpoint/2010/main" val="307860458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Introduction to Graph Theory</a:t>
            </a:r>
            <a:endParaRPr lang="en-US" dirty="0"/>
          </a:p>
        </p:txBody>
      </p:sp>
      <p:sp>
        <p:nvSpPr>
          <p:cNvPr id="3" name="Text Placeholder 2"/>
          <p:cNvSpPr>
            <a:spLocks noGrp="1"/>
          </p:cNvSpPr>
          <p:nvPr>
            <p:ph type="body" sz="quarter" idx="11"/>
          </p:nvPr>
        </p:nvSpPr>
        <p:spPr>
          <a:xfrm>
            <a:off x="771345" y="1363508"/>
            <a:ext cx="8197114" cy="1533601"/>
          </a:xfrm>
        </p:spPr>
        <p:txBody>
          <a:bodyPr/>
          <a:lstStyle/>
          <a:p>
            <a:r>
              <a:rPr lang="en-US" sz="2000" dirty="0" smtClean="0"/>
              <a:t>Leonhard Euler came to Konigsberg, Prussia in 1735 and solved a local problem:  Can we go on a walk from home and cross each bridge exactly once and end up at home?</a:t>
            </a:r>
            <a:endParaRPr lang="en-US" sz="1600" dirty="0" smtClean="0"/>
          </a:p>
          <a:p>
            <a:endParaRPr lang="en-US" dirty="0" smtClean="0"/>
          </a:p>
        </p:txBody>
      </p:sp>
      <p:pic>
        <p:nvPicPr>
          <p:cNvPr id="4" name="Picture 3"/>
          <p:cNvPicPr>
            <a:picLocks noChangeAspect="1"/>
          </p:cNvPicPr>
          <p:nvPr/>
        </p:nvPicPr>
        <p:blipFill>
          <a:blip r:embed="rId2"/>
          <a:stretch>
            <a:fillRect/>
          </a:stretch>
        </p:blipFill>
        <p:spPr>
          <a:xfrm>
            <a:off x="2263178" y="3048000"/>
            <a:ext cx="4762500" cy="3810000"/>
          </a:xfrm>
          <a:prstGeom prst="rect">
            <a:avLst/>
          </a:prstGeom>
        </p:spPr>
      </p:pic>
    </p:spTree>
    <p:extLst>
      <p:ext uri="{BB962C8B-B14F-4D97-AF65-F5344CB8AC3E}">
        <p14:creationId xmlns:p14="http://schemas.microsoft.com/office/powerpoint/2010/main" val="405824996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Graph Theory</a:t>
            </a:r>
            <a:endParaRPr lang="en-US" dirty="0"/>
          </a:p>
        </p:txBody>
      </p:sp>
      <p:sp>
        <p:nvSpPr>
          <p:cNvPr id="3" name="Text Placeholder 2"/>
          <p:cNvSpPr>
            <a:spLocks noGrp="1"/>
          </p:cNvSpPr>
          <p:nvPr>
            <p:ph type="body" sz="quarter" idx="11"/>
          </p:nvPr>
        </p:nvSpPr>
        <p:spPr>
          <a:xfrm>
            <a:off x="771345" y="1363508"/>
            <a:ext cx="8197114" cy="1533601"/>
          </a:xfrm>
        </p:spPr>
        <p:txBody>
          <a:bodyPr/>
          <a:lstStyle/>
          <a:p>
            <a:r>
              <a:rPr lang="en-US" sz="2000" dirty="0" smtClean="0"/>
              <a:t>Euler solved this by creating a graph of the problem.</a:t>
            </a:r>
          </a:p>
          <a:p>
            <a:pPr lvl="1"/>
            <a:r>
              <a:rPr lang="en-US" sz="1600" dirty="0" smtClean="0"/>
              <a:t>A graph is made up of vertices and edges.</a:t>
            </a:r>
          </a:p>
          <a:p>
            <a:pPr lvl="1"/>
            <a:r>
              <a:rPr lang="en-US" sz="1600" dirty="0" smtClean="0"/>
              <a:t>All edges have a vertex at both sides.</a:t>
            </a:r>
          </a:p>
          <a:p>
            <a:pPr lvl="1"/>
            <a:r>
              <a:rPr lang="en-US" sz="1600" dirty="0" smtClean="0"/>
              <a:t>The degree of a vertex is the count of edges that end there.</a:t>
            </a:r>
            <a:endParaRPr lang="en-US" sz="1400" dirty="0" smtClean="0"/>
          </a:p>
          <a:p>
            <a:endParaRPr lang="en-US" dirty="0" smtClean="0"/>
          </a:p>
        </p:txBody>
      </p:sp>
      <p:pic>
        <p:nvPicPr>
          <p:cNvPr id="5" name="Picture 4"/>
          <p:cNvPicPr>
            <a:picLocks noChangeAspect="1"/>
          </p:cNvPicPr>
          <p:nvPr/>
        </p:nvPicPr>
        <p:blipFill>
          <a:blip r:embed="rId2"/>
          <a:stretch>
            <a:fillRect/>
          </a:stretch>
        </p:blipFill>
        <p:spPr>
          <a:xfrm>
            <a:off x="0" y="3787885"/>
            <a:ext cx="4000500" cy="2143125"/>
          </a:xfrm>
          <a:prstGeom prst="rect">
            <a:avLst/>
          </a:prstGeom>
        </p:spPr>
      </p:pic>
      <p:pic>
        <p:nvPicPr>
          <p:cNvPr id="6" name="Picture 5"/>
          <p:cNvPicPr>
            <a:picLocks noChangeAspect="1"/>
          </p:cNvPicPr>
          <p:nvPr/>
        </p:nvPicPr>
        <p:blipFill>
          <a:blip r:embed="rId3"/>
          <a:stretch>
            <a:fillRect/>
          </a:stretch>
        </p:blipFill>
        <p:spPr>
          <a:xfrm>
            <a:off x="4371031" y="3648075"/>
            <a:ext cx="4791075" cy="3209925"/>
          </a:xfrm>
          <a:prstGeom prst="rect">
            <a:avLst/>
          </a:prstGeom>
        </p:spPr>
      </p:pic>
    </p:spTree>
    <p:extLst>
      <p:ext uri="{BB962C8B-B14F-4D97-AF65-F5344CB8AC3E}">
        <p14:creationId xmlns:p14="http://schemas.microsoft.com/office/powerpoint/2010/main" val="31588108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Graph Theory</a:t>
            </a:r>
            <a:endParaRPr lang="en-US" dirty="0"/>
          </a:p>
        </p:txBody>
      </p:sp>
      <p:sp>
        <p:nvSpPr>
          <p:cNvPr id="3" name="Text Placeholder 2"/>
          <p:cNvSpPr>
            <a:spLocks noGrp="1"/>
          </p:cNvSpPr>
          <p:nvPr>
            <p:ph type="body" sz="quarter" idx="11"/>
          </p:nvPr>
        </p:nvSpPr>
        <p:spPr>
          <a:xfrm>
            <a:off x="771345" y="1363508"/>
            <a:ext cx="8197114" cy="5299842"/>
          </a:xfrm>
        </p:spPr>
        <p:txBody>
          <a:bodyPr/>
          <a:lstStyle/>
          <a:p>
            <a:r>
              <a:rPr lang="en-US" sz="2000" dirty="0" smtClean="0"/>
              <a:t>Let’s consider am arbitrary graph, G.</a:t>
            </a:r>
          </a:p>
          <a:p>
            <a:endParaRPr lang="en-US" sz="2000" dirty="0"/>
          </a:p>
          <a:p>
            <a:endParaRPr lang="en-US" sz="2000" dirty="0" smtClean="0"/>
          </a:p>
          <a:p>
            <a:endParaRPr lang="en-US" sz="2000" dirty="0"/>
          </a:p>
          <a:p>
            <a:endParaRPr lang="en-US" sz="2000" dirty="0" smtClean="0"/>
          </a:p>
          <a:p>
            <a:endParaRPr lang="en-US" sz="2000" dirty="0"/>
          </a:p>
          <a:p>
            <a:endParaRPr lang="en-US" sz="2000" dirty="0" smtClean="0"/>
          </a:p>
          <a:p>
            <a:endParaRPr lang="en-US" sz="2000" dirty="0"/>
          </a:p>
          <a:p>
            <a:endParaRPr lang="en-US" sz="2000" dirty="0" smtClean="0"/>
          </a:p>
          <a:p>
            <a:r>
              <a:rPr lang="en-US" sz="2000" dirty="0" smtClean="0"/>
              <a:t>Properties of any graph:</a:t>
            </a:r>
          </a:p>
          <a:p>
            <a:pPr lvl="1"/>
            <a:r>
              <a:rPr lang="en-US" sz="1800" dirty="0" smtClean="0"/>
              <a:t>The sum of all the degrees of a graph is even.</a:t>
            </a:r>
          </a:p>
          <a:p>
            <a:pPr lvl="1"/>
            <a:r>
              <a:rPr lang="en-US" sz="1800" dirty="0" smtClean="0"/>
              <a:t>The sum of all the degrees of a graph is twice the # of edges.</a:t>
            </a:r>
          </a:p>
          <a:p>
            <a:pPr lvl="1"/>
            <a:r>
              <a:rPr lang="en-US" sz="1800" dirty="0" smtClean="0"/>
              <a:t>There are always an even amount of odd vertices.</a:t>
            </a:r>
          </a:p>
          <a:p>
            <a:endParaRPr lang="en-US" dirty="0" smtClean="0"/>
          </a:p>
        </p:txBody>
      </p:sp>
      <p:pic>
        <p:nvPicPr>
          <p:cNvPr id="4" name="Picture 3"/>
          <p:cNvPicPr>
            <a:picLocks noChangeAspect="1"/>
          </p:cNvPicPr>
          <p:nvPr/>
        </p:nvPicPr>
        <p:blipFill>
          <a:blip r:embed="rId2"/>
          <a:stretch>
            <a:fillRect/>
          </a:stretch>
        </p:blipFill>
        <p:spPr>
          <a:xfrm>
            <a:off x="2750745" y="1811259"/>
            <a:ext cx="4039354" cy="2616400"/>
          </a:xfrm>
          <a:prstGeom prst="rect">
            <a:avLst/>
          </a:prstGeom>
        </p:spPr>
      </p:pic>
      <p:cxnSp>
        <p:nvCxnSpPr>
          <p:cNvPr id="8" name="Straight Arrow Connector 7"/>
          <p:cNvCxnSpPr/>
          <p:nvPr/>
        </p:nvCxnSpPr>
        <p:spPr>
          <a:xfrm flipH="1">
            <a:off x="5712737" y="1363508"/>
            <a:ext cx="867624" cy="718789"/>
          </a:xfrm>
          <a:prstGeom prst="straightConnector1">
            <a:avLst/>
          </a:prstGeom>
          <a:ln w="41275">
            <a:tailEnd type="triangle"/>
          </a:ln>
          <a:effectLst/>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flipH="1">
            <a:off x="6580361" y="2616451"/>
            <a:ext cx="1223726" cy="426080"/>
          </a:xfrm>
          <a:prstGeom prst="straightConnector1">
            <a:avLst/>
          </a:prstGeom>
          <a:ln w="41275">
            <a:tailEnd type="triangle"/>
          </a:ln>
          <a:effectLst/>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6580361" y="1121572"/>
            <a:ext cx="1284904" cy="369332"/>
          </a:xfrm>
          <a:prstGeom prst="rect">
            <a:avLst/>
          </a:prstGeom>
          <a:noFill/>
        </p:spPr>
        <p:txBody>
          <a:bodyPr wrap="none" rtlCol="0">
            <a:spAutoFit/>
          </a:bodyPr>
          <a:lstStyle/>
          <a:p>
            <a:r>
              <a:rPr lang="en-US" dirty="0" smtClean="0"/>
              <a:t>Even Vertex</a:t>
            </a:r>
            <a:endParaRPr lang="en-US" dirty="0"/>
          </a:p>
        </p:txBody>
      </p:sp>
      <p:sp>
        <p:nvSpPr>
          <p:cNvPr id="13" name="TextBox 12"/>
          <p:cNvSpPr txBox="1"/>
          <p:nvPr/>
        </p:nvSpPr>
        <p:spPr>
          <a:xfrm>
            <a:off x="7768861" y="2431785"/>
            <a:ext cx="1234825" cy="369332"/>
          </a:xfrm>
          <a:prstGeom prst="rect">
            <a:avLst/>
          </a:prstGeom>
          <a:noFill/>
        </p:spPr>
        <p:txBody>
          <a:bodyPr wrap="none" rtlCol="0">
            <a:spAutoFit/>
          </a:bodyPr>
          <a:lstStyle/>
          <a:p>
            <a:r>
              <a:rPr lang="en-US" dirty="0" smtClean="0"/>
              <a:t>Odd Vertex</a:t>
            </a:r>
            <a:endParaRPr lang="en-US" dirty="0"/>
          </a:p>
        </p:txBody>
      </p:sp>
    </p:spTree>
    <p:extLst>
      <p:ext uri="{BB962C8B-B14F-4D97-AF65-F5344CB8AC3E}">
        <p14:creationId xmlns:p14="http://schemas.microsoft.com/office/powerpoint/2010/main" val="202742993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Graph Theory</a:t>
            </a:r>
            <a:endParaRPr lang="en-US" dirty="0"/>
          </a:p>
        </p:txBody>
      </p:sp>
      <p:sp>
        <p:nvSpPr>
          <p:cNvPr id="3" name="Text Placeholder 2"/>
          <p:cNvSpPr>
            <a:spLocks noGrp="1"/>
          </p:cNvSpPr>
          <p:nvPr>
            <p:ph type="body" sz="quarter" idx="11"/>
          </p:nvPr>
        </p:nvSpPr>
        <p:spPr>
          <a:xfrm>
            <a:off x="771345" y="1363508"/>
            <a:ext cx="8197114" cy="5173094"/>
          </a:xfrm>
        </p:spPr>
        <p:txBody>
          <a:bodyPr/>
          <a:lstStyle/>
          <a:p>
            <a:r>
              <a:rPr lang="en-US" sz="2000" dirty="0" smtClean="0"/>
              <a:t>Euler realized that the degrees in the graph are the most important part of solving this problem.</a:t>
            </a:r>
          </a:p>
          <a:p>
            <a:pPr lvl="1"/>
            <a:r>
              <a:rPr lang="en-US" sz="1600" dirty="0" smtClean="0"/>
              <a:t>|A| = 5</a:t>
            </a:r>
          </a:p>
          <a:p>
            <a:pPr lvl="1"/>
            <a:r>
              <a:rPr lang="en-US" sz="1600" dirty="0" smtClean="0"/>
              <a:t>|B| = 3</a:t>
            </a:r>
          </a:p>
          <a:p>
            <a:pPr lvl="1"/>
            <a:r>
              <a:rPr lang="en-US" sz="1600" dirty="0" smtClean="0"/>
              <a:t>|C| = 3</a:t>
            </a:r>
          </a:p>
          <a:p>
            <a:pPr lvl="1"/>
            <a:r>
              <a:rPr lang="en-US" sz="1600" dirty="0" smtClean="0"/>
              <a:t>|D| = 3</a:t>
            </a:r>
          </a:p>
          <a:p>
            <a:endParaRPr lang="en-US" dirty="0"/>
          </a:p>
          <a:p>
            <a:endParaRPr lang="en-US" dirty="0" smtClean="0"/>
          </a:p>
          <a:p>
            <a:endParaRPr lang="en-US" dirty="0"/>
          </a:p>
          <a:p>
            <a:endParaRPr lang="en-US" dirty="0" smtClean="0"/>
          </a:p>
          <a:p>
            <a:endParaRPr lang="en-US" dirty="0"/>
          </a:p>
          <a:p>
            <a:endParaRPr lang="en-US" dirty="0" smtClean="0"/>
          </a:p>
          <a:p>
            <a:r>
              <a:rPr lang="en-US" dirty="0" smtClean="0"/>
              <a:t>What’s wrong with having an odd vertex?</a:t>
            </a:r>
          </a:p>
          <a:p>
            <a:endParaRPr lang="en-US" dirty="0" smtClean="0"/>
          </a:p>
        </p:txBody>
      </p:sp>
      <p:pic>
        <p:nvPicPr>
          <p:cNvPr id="6" name="Picture 5"/>
          <p:cNvPicPr>
            <a:picLocks noChangeAspect="1"/>
          </p:cNvPicPr>
          <p:nvPr/>
        </p:nvPicPr>
        <p:blipFill>
          <a:blip r:embed="rId2"/>
          <a:stretch>
            <a:fillRect/>
          </a:stretch>
        </p:blipFill>
        <p:spPr>
          <a:xfrm>
            <a:off x="2474364" y="2244788"/>
            <a:ext cx="4791075" cy="3209925"/>
          </a:xfrm>
          <a:prstGeom prst="rect">
            <a:avLst/>
          </a:prstGeom>
        </p:spPr>
      </p:pic>
    </p:spTree>
    <p:extLst>
      <p:ext uri="{BB962C8B-B14F-4D97-AF65-F5344CB8AC3E}">
        <p14:creationId xmlns:p14="http://schemas.microsoft.com/office/powerpoint/2010/main" val="204118434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Why Graphs?</a:t>
            </a:r>
            <a:endParaRPr lang="en-US" dirty="0"/>
          </a:p>
        </p:txBody>
      </p:sp>
      <p:sp>
        <p:nvSpPr>
          <p:cNvPr id="3" name="Text Placeholder 2"/>
          <p:cNvSpPr>
            <a:spLocks noGrp="1"/>
          </p:cNvSpPr>
          <p:nvPr>
            <p:ph type="body" sz="quarter" idx="11"/>
          </p:nvPr>
        </p:nvSpPr>
        <p:spPr>
          <a:xfrm>
            <a:off x="771345" y="1363508"/>
            <a:ext cx="8197114" cy="5173094"/>
          </a:xfrm>
        </p:spPr>
        <p:txBody>
          <a:bodyPr/>
          <a:lstStyle/>
          <a:p>
            <a:r>
              <a:rPr lang="en-US" sz="2000" dirty="0" smtClean="0"/>
              <a:t>Graphs can theoretically represent any object.</a:t>
            </a:r>
          </a:p>
          <a:p>
            <a:pPr lvl="1"/>
            <a:r>
              <a:rPr lang="en-US" sz="1600" dirty="0" smtClean="0"/>
              <a:t>In fact, one of the highest abstractions of mathematics is called category theory, which is represented by graphs.</a:t>
            </a:r>
          </a:p>
          <a:p>
            <a:r>
              <a:rPr lang="en-US" sz="2000" dirty="0" smtClean="0"/>
              <a:t>For our purposes, that object can be a list, data entries, relationships, joins, etc…</a:t>
            </a:r>
          </a:p>
          <a:p>
            <a:r>
              <a:rPr lang="en-US" sz="2000" dirty="0" smtClean="0"/>
              <a:t>Databases stored as graphs are a type of NOSQL (not only SQL).</a:t>
            </a:r>
          </a:p>
          <a:p>
            <a:r>
              <a:rPr lang="en-US" sz="2000" dirty="0" smtClean="0"/>
              <a:t>Why the need?  Databases are growing far too big (CAP theorem)</a:t>
            </a:r>
          </a:p>
          <a:p>
            <a:pPr lvl="1"/>
            <a:r>
              <a:rPr lang="en-US" sz="1600" dirty="0" smtClean="0"/>
              <a:t>It is impossible for computers to provide all of:</a:t>
            </a:r>
          </a:p>
          <a:p>
            <a:pPr lvl="2"/>
            <a:r>
              <a:rPr lang="en-US" sz="1400" dirty="0" smtClean="0"/>
              <a:t>Consistency (all users have equal access to all data)</a:t>
            </a:r>
          </a:p>
          <a:p>
            <a:pPr lvl="2"/>
            <a:r>
              <a:rPr lang="en-US" sz="1400" dirty="0" smtClean="0"/>
              <a:t>Availability (every user gets a response)</a:t>
            </a:r>
          </a:p>
          <a:p>
            <a:pPr lvl="2"/>
            <a:r>
              <a:rPr lang="en-US" sz="1400" dirty="0" smtClean="0"/>
              <a:t>Partition tolerance (</a:t>
            </a:r>
            <a:r>
              <a:rPr lang="en-US" sz="1400" dirty="0" smtClean="0"/>
              <a:t>the system operates the same under </a:t>
            </a:r>
            <a:r>
              <a:rPr lang="en-US" sz="1400" dirty="0" smtClean="0"/>
              <a:t>arbitrary partitioning)</a:t>
            </a:r>
          </a:p>
          <a:p>
            <a:endParaRPr lang="en-US" dirty="0" smtClean="0"/>
          </a:p>
        </p:txBody>
      </p:sp>
    </p:spTree>
    <p:extLst>
      <p:ext uri="{BB962C8B-B14F-4D97-AF65-F5344CB8AC3E}">
        <p14:creationId xmlns:p14="http://schemas.microsoft.com/office/powerpoint/2010/main" val="108715553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Topics</a:t>
            </a:r>
            <a:endParaRPr lang="en-US" dirty="0"/>
          </a:p>
        </p:txBody>
      </p:sp>
      <p:sp>
        <p:nvSpPr>
          <p:cNvPr id="3" name="Text Placeholder 2"/>
          <p:cNvSpPr>
            <a:spLocks noGrp="1"/>
          </p:cNvSpPr>
          <p:nvPr>
            <p:ph type="body" sz="quarter" idx="11"/>
          </p:nvPr>
        </p:nvSpPr>
        <p:spPr>
          <a:xfrm>
            <a:off x="659305" y="1683945"/>
            <a:ext cx="8197114" cy="3754157"/>
          </a:xfrm>
        </p:spPr>
        <p:txBody>
          <a:bodyPr/>
          <a:lstStyle/>
          <a:p>
            <a:r>
              <a:rPr lang="en-US" dirty="0" smtClean="0"/>
              <a:t>Review</a:t>
            </a:r>
          </a:p>
          <a:p>
            <a:r>
              <a:rPr lang="en-US" dirty="0" smtClean="0"/>
              <a:t>Linear Regression</a:t>
            </a:r>
          </a:p>
          <a:p>
            <a:r>
              <a:rPr lang="en-US" dirty="0" smtClean="0"/>
              <a:t>Introduction to Graph Theory</a:t>
            </a:r>
          </a:p>
          <a:p>
            <a:r>
              <a:rPr lang="en-US" dirty="0" smtClean="0"/>
              <a:t>Common Graph Algorithms</a:t>
            </a:r>
            <a:endParaRPr lang="en-US" dirty="0"/>
          </a:p>
        </p:txBody>
      </p:sp>
    </p:spTree>
    <p:extLst>
      <p:ext uri="{BB962C8B-B14F-4D97-AF65-F5344CB8AC3E}">
        <p14:creationId xmlns:p14="http://schemas.microsoft.com/office/powerpoint/2010/main" val="320675451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Representation of Graphs</a:t>
            </a:r>
            <a:endParaRPr lang="en-US" dirty="0"/>
          </a:p>
        </p:txBody>
      </p:sp>
      <p:sp>
        <p:nvSpPr>
          <p:cNvPr id="3" name="Text Placeholder 2"/>
          <p:cNvSpPr>
            <a:spLocks noGrp="1"/>
          </p:cNvSpPr>
          <p:nvPr>
            <p:ph type="body" sz="quarter" idx="11"/>
          </p:nvPr>
        </p:nvSpPr>
        <p:spPr>
          <a:xfrm>
            <a:off x="771345" y="1363508"/>
            <a:ext cx="8197114" cy="1198623"/>
          </a:xfrm>
        </p:spPr>
        <p:txBody>
          <a:bodyPr/>
          <a:lstStyle/>
          <a:p>
            <a:r>
              <a:rPr lang="en-US" sz="2000" dirty="0" smtClean="0"/>
              <a:t>Adjacency matrix</a:t>
            </a:r>
            <a:endParaRPr lang="en-US" dirty="0" smtClean="0"/>
          </a:p>
          <a:p>
            <a:endParaRPr lang="en-US" dirty="0" smtClean="0"/>
          </a:p>
        </p:txBody>
      </p:sp>
      <p:pic>
        <p:nvPicPr>
          <p:cNvPr id="4" name="Picture 3"/>
          <p:cNvPicPr>
            <a:picLocks noChangeAspect="1"/>
          </p:cNvPicPr>
          <p:nvPr/>
        </p:nvPicPr>
        <p:blipFill>
          <a:blip r:embed="rId2"/>
          <a:stretch>
            <a:fillRect/>
          </a:stretch>
        </p:blipFill>
        <p:spPr>
          <a:xfrm>
            <a:off x="1812682" y="2355506"/>
            <a:ext cx="5160428" cy="3875239"/>
          </a:xfrm>
          <a:prstGeom prst="rect">
            <a:avLst/>
          </a:prstGeom>
        </p:spPr>
      </p:pic>
    </p:spTree>
    <p:extLst>
      <p:ext uri="{BB962C8B-B14F-4D97-AF65-F5344CB8AC3E}">
        <p14:creationId xmlns:p14="http://schemas.microsoft.com/office/powerpoint/2010/main" val="166941421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srcRect r="52981" b="55779"/>
          <a:stretch/>
        </p:blipFill>
        <p:spPr>
          <a:xfrm>
            <a:off x="2898253" y="1498194"/>
            <a:ext cx="2427971" cy="1714623"/>
          </a:xfrm>
          <a:prstGeom prst="rect">
            <a:avLst/>
          </a:prstGeom>
        </p:spPr>
      </p:pic>
      <p:sp>
        <p:nvSpPr>
          <p:cNvPr id="2" name="Text Placeholder 1"/>
          <p:cNvSpPr>
            <a:spLocks noGrp="1"/>
          </p:cNvSpPr>
          <p:nvPr>
            <p:ph type="body" sz="quarter" idx="10"/>
          </p:nvPr>
        </p:nvSpPr>
        <p:spPr/>
        <p:txBody>
          <a:bodyPr/>
          <a:lstStyle/>
          <a:p>
            <a:r>
              <a:rPr lang="en-US" dirty="0" smtClean="0"/>
              <a:t>Representation of Graphs</a:t>
            </a:r>
            <a:endParaRPr lang="en-US" dirty="0"/>
          </a:p>
        </p:txBody>
      </p:sp>
      <p:sp>
        <p:nvSpPr>
          <p:cNvPr id="3" name="Text Placeholder 2"/>
          <p:cNvSpPr>
            <a:spLocks noGrp="1"/>
          </p:cNvSpPr>
          <p:nvPr>
            <p:ph type="body" sz="quarter" idx="11"/>
          </p:nvPr>
        </p:nvSpPr>
        <p:spPr>
          <a:xfrm>
            <a:off x="771345" y="1363508"/>
            <a:ext cx="8197114" cy="5345110"/>
          </a:xfrm>
        </p:spPr>
        <p:txBody>
          <a:bodyPr/>
          <a:lstStyle/>
          <a:p>
            <a:r>
              <a:rPr lang="en-US" sz="2000" dirty="0" smtClean="0"/>
              <a:t>Vertex-Edge Lists</a:t>
            </a:r>
          </a:p>
          <a:p>
            <a:endParaRPr lang="en-US" sz="2000" dirty="0"/>
          </a:p>
          <a:p>
            <a:endParaRPr lang="en-US" sz="2000" dirty="0" smtClean="0"/>
          </a:p>
          <a:p>
            <a:endParaRPr lang="en-US" sz="2000" dirty="0"/>
          </a:p>
          <a:p>
            <a:endParaRPr lang="en-US" sz="2000" dirty="0" smtClean="0"/>
          </a:p>
          <a:p>
            <a:r>
              <a:rPr lang="en-US" sz="2000" dirty="0" smtClean="0"/>
              <a:t>Dictionaries (I prefer python for this)</a:t>
            </a:r>
          </a:p>
          <a:p>
            <a:pPr lvl="1"/>
            <a:r>
              <a:rPr lang="en-US" sz="1600" dirty="0" smtClean="0"/>
              <a:t>E={‘a’:[‘</a:t>
            </a:r>
            <a:r>
              <a:rPr lang="en-US" sz="1600" dirty="0" err="1" smtClean="0"/>
              <a:t>b’,’c’,’d</a:t>
            </a:r>
            <a:r>
              <a:rPr lang="en-US" sz="1600" dirty="0" smtClean="0"/>
              <a:t>’],’b’:[‘a’],’c’:[‘a’],’d’:[‘</a:t>
            </a:r>
            <a:r>
              <a:rPr lang="en-US" sz="1600" dirty="0" err="1" smtClean="0"/>
              <a:t>a’,’b’,’e</a:t>
            </a:r>
            <a:r>
              <a:rPr lang="en-US" sz="1600" dirty="0" smtClean="0"/>
              <a:t>’],’e’:[‘d’]}</a:t>
            </a:r>
          </a:p>
          <a:p>
            <a:pPr lvl="1"/>
            <a:r>
              <a:rPr lang="en-US" sz="1600" dirty="0" smtClean="0"/>
              <a:t>V=</a:t>
            </a:r>
            <a:r>
              <a:rPr lang="en-US" sz="1600" dirty="0" err="1" smtClean="0"/>
              <a:t>E.keys</a:t>
            </a:r>
            <a:r>
              <a:rPr lang="en-US" sz="1600" dirty="0" smtClean="0"/>
              <a:t>()</a:t>
            </a:r>
          </a:p>
          <a:p>
            <a:r>
              <a:rPr lang="en-US" sz="2000" dirty="0" smtClean="0"/>
              <a:t>Vectors</a:t>
            </a:r>
          </a:p>
          <a:p>
            <a:pPr lvl="1"/>
            <a:r>
              <a:rPr lang="en-US" sz="1600" dirty="0" smtClean="0"/>
              <a:t>V=((‘</a:t>
            </a:r>
            <a:r>
              <a:rPr lang="en-US" sz="1600" dirty="0" err="1" smtClean="0"/>
              <a:t>a’,’b</a:t>
            </a:r>
            <a:r>
              <a:rPr lang="en-US" sz="1600" dirty="0" smtClean="0"/>
              <a:t>’),(‘</a:t>
            </a:r>
            <a:r>
              <a:rPr lang="en-US" sz="1600" dirty="0" err="1" smtClean="0"/>
              <a:t>a’,’c</a:t>
            </a:r>
            <a:r>
              <a:rPr lang="en-US" sz="1600" dirty="0" smtClean="0"/>
              <a:t>’),(‘</a:t>
            </a:r>
            <a:r>
              <a:rPr lang="en-US" sz="1600" dirty="0" err="1" smtClean="0"/>
              <a:t>a’,’d</a:t>
            </a:r>
            <a:r>
              <a:rPr lang="en-US" sz="1600" dirty="0" smtClean="0"/>
              <a:t>’),(‘</a:t>
            </a:r>
            <a:r>
              <a:rPr lang="en-US" sz="1600" dirty="0" err="1" smtClean="0"/>
              <a:t>b’,’d</a:t>
            </a:r>
            <a:r>
              <a:rPr lang="en-US" sz="1600" dirty="0" smtClean="0"/>
              <a:t>’)…)</a:t>
            </a:r>
          </a:p>
          <a:p>
            <a:r>
              <a:rPr lang="en-US" sz="2000" dirty="0" smtClean="0"/>
              <a:t>R:</a:t>
            </a:r>
          </a:p>
          <a:p>
            <a:pPr lvl="1"/>
            <a:r>
              <a:rPr lang="en-US" sz="1600" dirty="0" err="1" smtClean="0"/>
              <a:t>igraph</a:t>
            </a:r>
            <a:r>
              <a:rPr lang="en-US" sz="1600" dirty="0" smtClean="0"/>
              <a:t> package</a:t>
            </a:r>
          </a:p>
          <a:p>
            <a:pPr lvl="1"/>
            <a:r>
              <a:rPr lang="en-US" sz="1600" dirty="0" smtClean="0"/>
              <a:t>Lists:</a:t>
            </a:r>
          </a:p>
          <a:p>
            <a:pPr lvl="2"/>
            <a:r>
              <a:rPr lang="en-US" sz="1400" dirty="0" smtClean="0"/>
              <a:t>E=list(‘a’=c(‘</a:t>
            </a:r>
            <a:r>
              <a:rPr lang="en-US" sz="1400" dirty="0" err="1" smtClean="0"/>
              <a:t>b’,’c’,’d</a:t>
            </a:r>
            <a:r>
              <a:rPr lang="en-US" sz="1400" dirty="0" smtClean="0"/>
              <a:t>’),…)</a:t>
            </a:r>
          </a:p>
          <a:p>
            <a:pPr lvl="2"/>
            <a:r>
              <a:rPr lang="en-US" sz="1400" dirty="0" smtClean="0"/>
              <a:t>V=names(E)</a:t>
            </a:r>
          </a:p>
          <a:p>
            <a:r>
              <a:rPr lang="en-US" sz="2000" dirty="0" err="1" smtClean="0"/>
              <a:t>iPython</a:t>
            </a:r>
            <a:r>
              <a:rPr lang="en-US" sz="2000" dirty="0" smtClean="0"/>
              <a:t> Demo</a:t>
            </a:r>
          </a:p>
        </p:txBody>
      </p:sp>
    </p:spTree>
    <p:extLst>
      <p:ext uri="{BB962C8B-B14F-4D97-AF65-F5344CB8AC3E}">
        <p14:creationId xmlns:p14="http://schemas.microsoft.com/office/powerpoint/2010/main" val="113151095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Python Aside</a:t>
            </a:r>
            <a:endParaRPr lang="en-US" dirty="0"/>
          </a:p>
        </p:txBody>
      </p:sp>
      <p:pic>
        <p:nvPicPr>
          <p:cNvPr id="4" name="Picture 3"/>
          <p:cNvPicPr>
            <a:picLocks noChangeAspect="1"/>
          </p:cNvPicPr>
          <p:nvPr/>
        </p:nvPicPr>
        <p:blipFill>
          <a:blip r:embed="rId2"/>
          <a:stretch>
            <a:fillRect/>
          </a:stretch>
        </p:blipFill>
        <p:spPr>
          <a:xfrm>
            <a:off x="2186506" y="840978"/>
            <a:ext cx="5300710" cy="6017022"/>
          </a:xfrm>
          <a:prstGeom prst="rect">
            <a:avLst/>
          </a:prstGeom>
        </p:spPr>
      </p:pic>
    </p:spTree>
    <p:extLst>
      <p:ext uri="{BB962C8B-B14F-4D97-AF65-F5344CB8AC3E}">
        <p14:creationId xmlns:p14="http://schemas.microsoft.com/office/powerpoint/2010/main" val="358973667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Python Aside</a:t>
            </a:r>
            <a:endParaRPr lang="en-US" dirty="0"/>
          </a:p>
        </p:txBody>
      </p:sp>
      <p:sp>
        <p:nvSpPr>
          <p:cNvPr id="3" name="Text Placeholder 2"/>
          <p:cNvSpPr>
            <a:spLocks noGrp="1"/>
          </p:cNvSpPr>
          <p:nvPr>
            <p:ph type="body" sz="quarter" idx="11"/>
          </p:nvPr>
        </p:nvSpPr>
        <p:spPr>
          <a:xfrm>
            <a:off x="870933" y="974208"/>
            <a:ext cx="8197114" cy="5725356"/>
          </a:xfrm>
        </p:spPr>
        <p:txBody>
          <a:bodyPr/>
          <a:lstStyle/>
          <a:p>
            <a:r>
              <a:rPr lang="en-US" sz="2000" dirty="0" smtClean="0"/>
              <a:t>Python is arguably used as much as R in the data science world.</a:t>
            </a:r>
          </a:p>
          <a:p>
            <a:pPr lvl="1"/>
            <a:r>
              <a:rPr lang="en-US" sz="1800" dirty="0" smtClean="0"/>
              <a:t>Focuses on readability and ease of usage.</a:t>
            </a:r>
          </a:p>
          <a:p>
            <a:pPr lvl="1"/>
            <a:r>
              <a:rPr lang="en-US" sz="1800" dirty="0" smtClean="0"/>
              <a:t>Uses dynamic typing/whitespace.</a:t>
            </a:r>
          </a:p>
          <a:p>
            <a:pPr lvl="1"/>
            <a:r>
              <a:rPr lang="en-US" sz="1800" dirty="0" smtClean="0"/>
              <a:t>‘</a:t>
            </a:r>
            <a:r>
              <a:rPr lang="en-US" sz="1800" dirty="0" err="1" smtClean="0"/>
              <a:t>Pythonic</a:t>
            </a:r>
            <a:r>
              <a:rPr lang="en-US" sz="1800" dirty="0" smtClean="0"/>
              <a:t>’: Only one obvious easy way to do things.</a:t>
            </a:r>
          </a:p>
          <a:p>
            <a:pPr lvl="1"/>
            <a:r>
              <a:rPr lang="en-US" sz="1800" dirty="0" smtClean="0"/>
              <a:t>Not as statistically focused, but has very easy OOP, logging, and interfacing.</a:t>
            </a:r>
          </a:p>
          <a:p>
            <a:pPr lvl="1"/>
            <a:r>
              <a:rPr lang="en-US" sz="1800" dirty="0" err="1" smtClean="0"/>
              <a:t>Ipython</a:t>
            </a:r>
            <a:r>
              <a:rPr lang="en-US" sz="1800" dirty="0" smtClean="0"/>
              <a:t>! (</a:t>
            </a:r>
            <a:r>
              <a:rPr lang="en-US" sz="1800" dirty="0" err="1" smtClean="0"/>
              <a:t>Jupyter</a:t>
            </a:r>
            <a:r>
              <a:rPr lang="en-US" sz="1800" dirty="0" smtClean="0"/>
              <a:t>) for data/algorithm </a:t>
            </a:r>
            <a:r>
              <a:rPr lang="en-US" sz="1800" dirty="0" smtClean="0"/>
              <a:t>exploration</a:t>
            </a:r>
          </a:p>
          <a:p>
            <a:pPr lvl="1"/>
            <a:r>
              <a:rPr lang="en-US" sz="1800" dirty="0" err="1" smtClean="0"/>
              <a:t>Spyder</a:t>
            </a:r>
            <a:r>
              <a:rPr lang="en-US" sz="1800" dirty="0" smtClean="0"/>
              <a:t> for the R-studio user.</a:t>
            </a:r>
            <a:endParaRPr lang="en-US" sz="1800" dirty="0" smtClean="0"/>
          </a:p>
          <a:p>
            <a:pPr lvl="1"/>
            <a:r>
              <a:rPr lang="en-US" sz="1800" dirty="0" err="1" smtClean="0"/>
              <a:t>Dataframes</a:t>
            </a:r>
            <a:r>
              <a:rPr lang="en-US" sz="1800" dirty="0" smtClean="0"/>
              <a:t> = pandas</a:t>
            </a:r>
          </a:p>
          <a:p>
            <a:pPr lvl="1"/>
            <a:r>
              <a:rPr lang="en-US" sz="1800" dirty="0" smtClean="0"/>
              <a:t>Numerical library = </a:t>
            </a:r>
            <a:r>
              <a:rPr lang="en-US" sz="1800" dirty="0" err="1" smtClean="0"/>
              <a:t>numpy</a:t>
            </a:r>
            <a:endParaRPr lang="en-US" sz="1800" dirty="0" smtClean="0"/>
          </a:p>
          <a:p>
            <a:pPr lvl="1"/>
            <a:r>
              <a:rPr lang="en-US" sz="1800" dirty="0" smtClean="0"/>
              <a:t>Statistics = </a:t>
            </a:r>
            <a:r>
              <a:rPr lang="en-US" sz="1800" dirty="0" err="1" smtClean="0"/>
              <a:t>Statsmodels</a:t>
            </a:r>
            <a:r>
              <a:rPr lang="en-US" sz="1800" dirty="0" smtClean="0"/>
              <a:t>, </a:t>
            </a:r>
            <a:r>
              <a:rPr lang="en-US" sz="1800" dirty="0" err="1" smtClean="0"/>
              <a:t>PyMC</a:t>
            </a:r>
            <a:endParaRPr lang="en-US" sz="1800" dirty="0" smtClean="0"/>
          </a:p>
          <a:p>
            <a:pPr lvl="1"/>
            <a:r>
              <a:rPr lang="en-US" sz="1800" dirty="0" smtClean="0"/>
              <a:t>Machine Learning = </a:t>
            </a:r>
            <a:r>
              <a:rPr lang="en-US" sz="1800" dirty="0" err="1" smtClean="0"/>
              <a:t>scikit</a:t>
            </a:r>
            <a:r>
              <a:rPr lang="en-US" sz="1800" dirty="0" smtClean="0"/>
              <a:t>-learn, Shogun</a:t>
            </a:r>
          </a:p>
          <a:p>
            <a:pPr lvl="1"/>
            <a:r>
              <a:rPr lang="en-US" sz="1800" dirty="0" smtClean="0"/>
              <a:t>Plotting = </a:t>
            </a:r>
            <a:r>
              <a:rPr lang="en-US" sz="1800" dirty="0" err="1" smtClean="0"/>
              <a:t>matplotlib</a:t>
            </a:r>
            <a:endParaRPr lang="en-US" sz="1800" dirty="0" smtClean="0"/>
          </a:p>
          <a:p>
            <a:pPr lvl="1"/>
            <a:r>
              <a:rPr lang="en-US" sz="1800" dirty="0" smtClean="0"/>
              <a:t>Indexing is different!</a:t>
            </a:r>
            <a:endParaRPr lang="en-US" sz="1800" dirty="0"/>
          </a:p>
          <a:p>
            <a:pPr lvl="1"/>
            <a:endParaRPr lang="en-US" sz="1800" dirty="0" smtClean="0"/>
          </a:p>
          <a:p>
            <a:pPr lvl="1"/>
            <a:endParaRPr lang="en-US" sz="1800" dirty="0" smtClean="0"/>
          </a:p>
          <a:p>
            <a:r>
              <a:rPr lang="en-US" sz="2000" dirty="0" smtClean="0"/>
              <a:t>Python Tutorial</a:t>
            </a:r>
            <a:endParaRPr lang="en-US" sz="2000" dirty="0" smtClean="0"/>
          </a:p>
        </p:txBody>
      </p:sp>
      <p:pic>
        <p:nvPicPr>
          <p:cNvPr id="4" name="Picture 3"/>
          <p:cNvPicPr>
            <a:picLocks noChangeAspect="1"/>
          </p:cNvPicPr>
          <p:nvPr/>
        </p:nvPicPr>
        <p:blipFill>
          <a:blip r:embed="rId2"/>
          <a:stretch>
            <a:fillRect/>
          </a:stretch>
        </p:blipFill>
        <p:spPr>
          <a:xfrm>
            <a:off x="3759074" y="5288591"/>
            <a:ext cx="3581400" cy="1133475"/>
          </a:xfrm>
          <a:prstGeom prst="rect">
            <a:avLst/>
          </a:prstGeom>
        </p:spPr>
      </p:pic>
    </p:spTree>
    <p:extLst>
      <p:ext uri="{BB962C8B-B14F-4D97-AF65-F5344CB8AC3E}">
        <p14:creationId xmlns:p14="http://schemas.microsoft.com/office/powerpoint/2010/main" val="188777213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Graph Algorithms</a:t>
            </a:r>
            <a:endParaRPr lang="en-US" dirty="0"/>
          </a:p>
        </p:txBody>
      </p:sp>
      <p:sp>
        <p:nvSpPr>
          <p:cNvPr id="3" name="Text Placeholder 2"/>
          <p:cNvSpPr>
            <a:spLocks noGrp="1"/>
          </p:cNvSpPr>
          <p:nvPr>
            <p:ph type="body" sz="quarter" idx="11"/>
          </p:nvPr>
        </p:nvSpPr>
        <p:spPr>
          <a:xfrm>
            <a:off x="771345" y="1363508"/>
            <a:ext cx="8197114" cy="2782979"/>
          </a:xfrm>
        </p:spPr>
        <p:txBody>
          <a:bodyPr/>
          <a:lstStyle/>
          <a:p>
            <a:r>
              <a:rPr lang="en-US" sz="2000" dirty="0" smtClean="0"/>
              <a:t>Recommended </a:t>
            </a:r>
            <a:r>
              <a:rPr lang="en-US" sz="2000" dirty="0" smtClean="0"/>
              <a:t>Connections</a:t>
            </a:r>
            <a:r>
              <a:rPr lang="en-US" sz="2000" dirty="0" smtClean="0"/>
              <a:t>:</a:t>
            </a:r>
          </a:p>
          <a:p>
            <a:pPr lvl="1"/>
            <a:r>
              <a:rPr lang="en-US" sz="1800" dirty="0" smtClean="0"/>
              <a:t>Triangle completions (friends of a friend) (</a:t>
            </a:r>
            <a:r>
              <a:rPr lang="en-US" sz="1800" dirty="0" err="1" smtClean="0"/>
              <a:t>ipython</a:t>
            </a:r>
            <a:r>
              <a:rPr lang="en-US" sz="1800" dirty="0" smtClean="0"/>
              <a:t> example</a:t>
            </a:r>
            <a:r>
              <a:rPr lang="en-US" sz="1800" dirty="0" smtClean="0"/>
              <a:t>)</a:t>
            </a:r>
            <a:endParaRPr lang="en-US" sz="1800" dirty="0" smtClean="0"/>
          </a:p>
        </p:txBody>
      </p:sp>
      <p:cxnSp>
        <p:nvCxnSpPr>
          <p:cNvPr id="6" name="Straight Connector 5"/>
          <p:cNvCxnSpPr/>
          <p:nvPr/>
        </p:nvCxnSpPr>
        <p:spPr>
          <a:xfrm flipV="1">
            <a:off x="2218098" y="2254312"/>
            <a:ext cx="543208" cy="1385181"/>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flipH="1" flipV="1">
            <a:off x="2761306" y="2254312"/>
            <a:ext cx="461727" cy="1385181"/>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10" name="Oval 9"/>
          <p:cNvSpPr/>
          <p:nvPr/>
        </p:nvSpPr>
        <p:spPr>
          <a:xfrm>
            <a:off x="2688878" y="2172831"/>
            <a:ext cx="144855" cy="135802"/>
          </a:xfrm>
          <a:prstGeom prst="ellipse">
            <a:avLst/>
          </a:prstGeom>
          <a:solidFill>
            <a:srgbClr val="00B050"/>
          </a:solidFill>
          <a:ln>
            <a:solidFill>
              <a:srgbClr val="92D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2145670" y="3585172"/>
            <a:ext cx="144855" cy="135802"/>
          </a:xfrm>
          <a:prstGeom prst="ellipse">
            <a:avLst/>
          </a:prstGeom>
          <a:solidFill>
            <a:srgbClr val="00B050"/>
          </a:solidFill>
          <a:ln>
            <a:solidFill>
              <a:srgbClr val="92D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3159659" y="3585172"/>
            <a:ext cx="144855" cy="135802"/>
          </a:xfrm>
          <a:prstGeom prst="ellipse">
            <a:avLst/>
          </a:prstGeom>
          <a:solidFill>
            <a:srgbClr val="00B050"/>
          </a:solidFill>
          <a:ln>
            <a:solidFill>
              <a:srgbClr val="92D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ight Arrow 12"/>
          <p:cNvSpPr/>
          <p:nvPr/>
        </p:nvSpPr>
        <p:spPr>
          <a:xfrm>
            <a:off x="3901288" y="2982664"/>
            <a:ext cx="923454" cy="45719"/>
          </a:xfrm>
          <a:prstGeom prst="rightArrow">
            <a:avLst/>
          </a:prstGeom>
          <a:solidFill>
            <a:schemeClr val="bg2"/>
          </a:solidFill>
          <a:ln w="8890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4" name="Straight Connector 13"/>
          <p:cNvCxnSpPr/>
          <p:nvPr/>
        </p:nvCxnSpPr>
        <p:spPr>
          <a:xfrm flipV="1">
            <a:off x="5502997" y="2335793"/>
            <a:ext cx="543208" cy="1385181"/>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flipH="1" flipV="1">
            <a:off x="6046205" y="2335793"/>
            <a:ext cx="461727" cy="1385181"/>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16" name="Oval 15"/>
          <p:cNvSpPr/>
          <p:nvPr/>
        </p:nvSpPr>
        <p:spPr>
          <a:xfrm>
            <a:off x="5973777" y="2254312"/>
            <a:ext cx="144855" cy="135802"/>
          </a:xfrm>
          <a:prstGeom prst="ellipse">
            <a:avLst/>
          </a:prstGeom>
          <a:solidFill>
            <a:srgbClr val="00B050"/>
          </a:solidFill>
          <a:ln>
            <a:solidFill>
              <a:srgbClr val="92D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5430569" y="3666653"/>
            <a:ext cx="144855" cy="135802"/>
          </a:xfrm>
          <a:prstGeom prst="ellipse">
            <a:avLst/>
          </a:prstGeom>
          <a:solidFill>
            <a:srgbClr val="00B050"/>
          </a:solidFill>
          <a:ln>
            <a:solidFill>
              <a:srgbClr val="92D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6444558" y="3666653"/>
            <a:ext cx="144855" cy="135802"/>
          </a:xfrm>
          <a:prstGeom prst="ellipse">
            <a:avLst/>
          </a:prstGeom>
          <a:solidFill>
            <a:srgbClr val="00B050"/>
          </a:solidFill>
          <a:ln>
            <a:solidFill>
              <a:srgbClr val="92D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9" name="Straight Connector 18"/>
          <p:cNvCxnSpPr>
            <a:stCxn id="17" idx="6"/>
            <a:endCxn id="18" idx="2"/>
          </p:cNvCxnSpPr>
          <p:nvPr/>
        </p:nvCxnSpPr>
        <p:spPr>
          <a:xfrm>
            <a:off x="5575424" y="3734554"/>
            <a:ext cx="869134"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0104946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Graph Algorithms</a:t>
            </a:r>
            <a:endParaRPr lang="en-US" dirty="0"/>
          </a:p>
        </p:txBody>
      </p:sp>
      <p:sp>
        <p:nvSpPr>
          <p:cNvPr id="3" name="Text Placeholder 2"/>
          <p:cNvSpPr>
            <a:spLocks noGrp="1"/>
          </p:cNvSpPr>
          <p:nvPr>
            <p:ph type="body" sz="quarter" idx="11"/>
          </p:nvPr>
        </p:nvSpPr>
        <p:spPr>
          <a:xfrm>
            <a:off x="771345" y="1363508"/>
            <a:ext cx="8197114" cy="1424959"/>
          </a:xfrm>
        </p:spPr>
        <p:txBody>
          <a:bodyPr/>
          <a:lstStyle/>
          <a:p>
            <a:r>
              <a:rPr lang="en-US" sz="2200" dirty="0" smtClean="0"/>
              <a:t>Measuring </a:t>
            </a:r>
            <a:r>
              <a:rPr lang="en-US" sz="2200" dirty="0" smtClean="0"/>
              <a:t>Centrality: Finding important nodes/edges.</a:t>
            </a:r>
          </a:p>
          <a:p>
            <a:pPr lvl="1"/>
            <a:r>
              <a:rPr lang="en-US" sz="1800" dirty="0" smtClean="0"/>
              <a:t>Of all shortest paths, which node/edge are traveled the most</a:t>
            </a:r>
            <a:r>
              <a:rPr lang="en-US" sz="1800" dirty="0" smtClean="0"/>
              <a:t>?</a:t>
            </a:r>
          </a:p>
          <a:p>
            <a:pPr lvl="1"/>
            <a:r>
              <a:rPr lang="en-US" sz="1800" dirty="0" smtClean="0"/>
              <a:t>We traverse all combinations of pairs shortest paths and count how many times we crossed a vertex.</a:t>
            </a:r>
            <a:endParaRPr lang="en-US" sz="1800" dirty="0" smtClean="0"/>
          </a:p>
        </p:txBody>
      </p:sp>
      <p:sp>
        <p:nvSpPr>
          <p:cNvPr id="21" name="Oval 20"/>
          <p:cNvSpPr/>
          <p:nvPr/>
        </p:nvSpPr>
        <p:spPr>
          <a:xfrm>
            <a:off x="3977334" y="4246567"/>
            <a:ext cx="153909" cy="153909"/>
          </a:xfrm>
          <a:prstGeom prst="ellipse">
            <a:avLst/>
          </a:prstGeom>
          <a:solidFill>
            <a:srgbClr val="000000"/>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2" name="Straight Connector 21"/>
          <p:cNvCxnSpPr>
            <a:stCxn id="27" idx="3"/>
            <a:endCxn id="29" idx="7"/>
          </p:cNvCxnSpPr>
          <p:nvPr/>
        </p:nvCxnSpPr>
        <p:spPr>
          <a:xfrm flipH="1">
            <a:off x="4869902" y="4179807"/>
            <a:ext cx="571688" cy="426833"/>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3" name="Oval 22"/>
          <p:cNvSpPr/>
          <p:nvPr/>
        </p:nvSpPr>
        <p:spPr>
          <a:xfrm>
            <a:off x="4206688" y="4815426"/>
            <a:ext cx="153909" cy="153909"/>
          </a:xfrm>
          <a:prstGeom prst="ellipse">
            <a:avLst/>
          </a:prstGeom>
          <a:solidFill>
            <a:srgbClr val="000000"/>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p:nvPr/>
        </p:nvSpPr>
        <p:spPr>
          <a:xfrm>
            <a:off x="3636611" y="4552876"/>
            <a:ext cx="153909" cy="153909"/>
          </a:xfrm>
          <a:prstGeom prst="ellipse">
            <a:avLst/>
          </a:prstGeom>
          <a:solidFill>
            <a:srgbClr val="000000"/>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3482702" y="4169612"/>
            <a:ext cx="153909" cy="153909"/>
          </a:xfrm>
          <a:prstGeom prst="ellipse">
            <a:avLst/>
          </a:prstGeom>
          <a:solidFill>
            <a:srgbClr val="000000"/>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p:nvPr/>
        </p:nvSpPr>
        <p:spPr>
          <a:xfrm>
            <a:off x="5572960" y="4431701"/>
            <a:ext cx="153909" cy="153909"/>
          </a:xfrm>
          <a:prstGeom prst="ellipse">
            <a:avLst/>
          </a:prstGeom>
          <a:solidFill>
            <a:srgbClr val="000000"/>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p:cNvSpPr/>
          <p:nvPr/>
        </p:nvSpPr>
        <p:spPr>
          <a:xfrm>
            <a:off x="5419051" y="4048437"/>
            <a:ext cx="153909" cy="153909"/>
          </a:xfrm>
          <a:prstGeom prst="ellipse">
            <a:avLst/>
          </a:prstGeom>
          <a:solidFill>
            <a:srgbClr val="000000"/>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Oval 27"/>
          <p:cNvSpPr/>
          <p:nvPr/>
        </p:nvSpPr>
        <p:spPr>
          <a:xfrm>
            <a:off x="5342096" y="5006597"/>
            <a:ext cx="153909" cy="153909"/>
          </a:xfrm>
          <a:prstGeom prst="ellipse">
            <a:avLst/>
          </a:prstGeom>
          <a:solidFill>
            <a:srgbClr val="000000"/>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p:cNvSpPr/>
          <p:nvPr/>
        </p:nvSpPr>
        <p:spPr>
          <a:xfrm>
            <a:off x="4738532" y="4584101"/>
            <a:ext cx="153909" cy="153909"/>
          </a:xfrm>
          <a:prstGeom prst="ellipse">
            <a:avLst/>
          </a:prstGeom>
          <a:solidFill>
            <a:srgbClr val="000000"/>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0" name="Straight Connector 29"/>
          <p:cNvCxnSpPr>
            <a:stCxn id="27" idx="4"/>
            <a:endCxn id="26" idx="1"/>
          </p:cNvCxnSpPr>
          <p:nvPr/>
        </p:nvCxnSpPr>
        <p:spPr>
          <a:xfrm>
            <a:off x="5496006" y="4202346"/>
            <a:ext cx="99493" cy="251894"/>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32" name="Straight Connector 31"/>
          <p:cNvCxnSpPr>
            <a:stCxn id="26" idx="2"/>
            <a:endCxn id="29" idx="6"/>
          </p:cNvCxnSpPr>
          <p:nvPr/>
        </p:nvCxnSpPr>
        <p:spPr>
          <a:xfrm flipH="1">
            <a:off x="4892441" y="4508656"/>
            <a:ext cx="680519" cy="15240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p:cNvCxnSpPr>
            <a:stCxn id="28" idx="2"/>
            <a:endCxn id="29" idx="5"/>
          </p:cNvCxnSpPr>
          <p:nvPr/>
        </p:nvCxnSpPr>
        <p:spPr>
          <a:xfrm flipH="1" flipV="1">
            <a:off x="4869902" y="4715471"/>
            <a:ext cx="472194" cy="368081"/>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38" name="Straight Connector 37"/>
          <p:cNvCxnSpPr>
            <a:stCxn id="26" idx="4"/>
            <a:endCxn id="28" idx="7"/>
          </p:cNvCxnSpPr>
          <p:nvPr/>
        </p:nvCxnSpPr>
        <p:spPr>
          <a:xfrm flipH="1">
            <a:off x="5473466" y="4585610"/>
            <a:ext cx="176449" cy="443526"/>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p:cNvCxnSpPr>
            <a:stCxn id="29" idx="1"/>
            <a:endCxn id="21" idx="6"/>
          </p:cNvCxnSpPr>
          <p:nvPr/>
        </p:nvCxnSpPr>
        <p:spPr>
          <a:xfrm flipH="1" flipV="1">
            <a:off x="4131243" y="4323522"/>
            <a:ext cx="629828" cy="283118"/>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45" name="Straight Connector 44"/>
          <p:cNvCxnSpPr>
            <a:stCxn id="29" idx="2"/>
            <a:endCxn id="23" idx="6"/>
          </p:cNvCxnSpPr>
          <p:nvPr/>
        </p:nvCxnSpPr>
        <p:spPr>
          <a:xfrm flipH="1">
            <a:off x="4360597" y="4661056"/>
            <a:ext cx="377935" cy="231325"/>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p:cNvCxnSpPr>
            <a:stCxn id="23" idx="2"/>
            <a:endCxn id="24" idx="5"/>
          </p:cNvCxnSpPr>
          <p:nvPr/>
        </p:nvCxnSpPr>
        <p:spPr>
          <a:xfrm flipH="1" flipV="1">
            <a:off x="3767981" y="4684246"/>
            <a:ext cx="438707" cy="208135"/>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51" name="Straight Connector 50"/>
          <p:cNvCxnSpPr>
            <a:stCxn id="21" idx="2"/>
            <a:endCxn id="25" idx="6"/>
          </p:cNvCxnSpPr>
          <p:nvPr/>
        </p:nvCxnSpPr>
        <p:spPr>
          <a:xfrm flipH="1" flipV="1">
            <a:off x="3636611" y="4246567"/>
            <a:ext cx="340723" cy="76955"/>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54" name="Straight Connector 53"/>
          <p:cNvCxnSpPr>
            <a:stCxn id="21" idx="3"/>
            <a:endCxn id="24" idx="7"/>
          </p:cNvCxnSpPr>
          <p:nvPr/>
        </p:nvCxnSpPr>
        <p:spPr>
          <a:xfrm flipH="1">
            <a:off x="3767981" y="4377937"/>
            <a:ext cx="231892" cy="197478"/>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58" name="Straight Arrow Connector 57"/>
          <p:cNvCxnSpPr/>
          <p:nvPr/>
        </p:nvCxnSpPr>
        <p:spPr>
          <a:xfrm flipV="1">
            <a:off x="4548466" y="4788313"/>
            <a:ext cx="212605" cy="898430"/>
          </a:xfrm>
          <a:prstGeom prst="straightConnector1">
            <a:avLst/>
          </a:prstGeom>
          <a:ln w="41275">
            <a:tailEnd type="triangle"/>
          </a:ln>
        </p:spPr>
        <p:style>
          <a:lnRef idx="2">
            <a:schemeClr val="accent1"/>
          </a:lnRef>
          <a:fillRef idx="0">
            <a:schemeClr val="accent1"/>
          </a:fillRef>
          <a:effectRef idx="1">
            <a:schemeClr val="accent1"/>
          </a:effectRef>
          <a:fontRef idx="minor">
            <a:schemeClr val="tx1"/>
          </a:fontRef>
        </p:style>
      </p:cxnSp>
      <p:cxnSp>
        <p:nvCxnSpPr>
          <p:cNvPr id="60" name="Straight Arrow Connector 59"/>
          <p:cNvCxnSpPr/>
          <p:nvPr/>
        </p:nvCxnSpPr>
        <p:spPr>
          <a:xfrm flipV="1">
            <a:off x="2832428" y="4377937"/>
            <a:ext cx="627735" cy="782569"/>
          </a:xfrm>
          <a:prstGeom prst="straightConnector1">
            <a:avLst/>
          </a:prstGeom>
          <a:ln w="41275">
            <a:tailEnd type="triangle"/>
          </a:ln>
        </p:spPr>
        <p:style>
          <a:lnRef idx="2">
            <a:schemeClr val="accent1"/>
          </a:lnRef>
          <a:fillRef idx="0">
            <a:schemeClr val="accent1"/>
          </a:fillRef>
          <a:effectRef idx="1">
            <a:schemeClr val="accent1"/>
          </a:effectRef>
          <a:fontRef idx="minor">
            <a:schemeClr val="tx1"/>
          </a:fontRef>
        </p:style>
      </p:cxnSp>
      <p:sp>
        <p:nvSpPr>
          <p:cNvPr id="62" name="TextBox 61"/>
          <p:cNvSpPr txBox="1"/>
          <p:nvPr/>
        </p:nvSpPr>
        <p:spPr>
          <a:xfrm>
            <a:off x="1828213" y="5160506"/>
            <a:ext cx="2008429" cy="646331"/>
          </a:xfrm>
          <a:prstGeom prst="rect">
            <a:avLst/>
          </a:prstGeom>
          <a:noFill/>
        </p:spPr>
        <p:txBody>
          <a:bodyPr wrap="square" rtlCol="0">
            <a:spAutoFit/>
          </a:bodyPr>
          <a:lstStyle/>
          <a:p>
            <a:r>
              <a:rPr lang="en-US" dirty="0" smtClean="0"/>
              <a:t>Probably not very important.</a:t>
            </a:r>
            <a:endParaRPr lang="en-US" dirty="0"/>
          </a:p>
        </p:txBody>
      </p:sp>
      <p:sp>
        <p:nvSpPr>
          <p:cNvPr id="63" name="TextBox 62"/>
          <p:cNvSpPr txBox="1"/>
          <p:nvPr/>
        </p:nvSpPr>
        <p:spPr>
          <a:xfrm>
            <a:off x="3460163" y="5631702"/>
            <a:ext cx="2809109" cy="369332"/>
          </a:xfrm>
          <a:prstGeom prst="rect">
            <a:avLst/>
          </a:prstGeom>
          <a:noFill/>
        </p:spPr>
        <p:txBody>
          <a:bodyPr wrap="square" rtlCol="0">
            <a:spAutoFit/>
          </a:bodyPr>
          <a:lstStyle/>
          <a:p>
            <a:r>
              <a:rPr lang="en-US" dirty="0" smtClean="0"/>
              <a:t>Probably very important.</a:t>
            </a:r>
            <a:endParaRPr lang="en-US" dirty="0"/>
          </a:p>
        </p:txBody>
      </p:sp>
    </p:spTree>
    <p:extLst>
      <p:ext uri="{BB962C8B-B14F-4D97-AF65-F5344CB8AC3E}">
        <p14:creationId xmlns:p14="http://schemas.microsoft.com/office/powerpoint/2010/main" val="392574959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Graph Algorithms</a:t>
            </a:r>
            <a:endParaRPr lang="en-US" dirty="0"/>
          </a:p>
        </p:txBody>
      </p:sp>
      <p:sp>
        <p:nvSpPr>
          <p:cNvPr id="3" name="Text Placeholder 2"/>
          <p:cNvSpPr>
            <a:spLocks noGrp="1"/>
          </p:cNvSpPr>
          <p:nvPr>
            <p:ph type="body" sz="quarter" idx="11"/>
          </p:nvPr>
        </p:nvSpPr>
        <p:spPr>
          <a:xfrm>
            <a:off x="771345" y="1363508"/>
            <a:ext cx="8197114" cy="5494492"/>
          </a:xfrm>
        </p:spPr>
        <p:txBody>
          <a:bodyPr/>
          <a:lstStyle/>
          <a:p>
            <a:r>
              <a:rPr lang="en-US" sz="2200" dirty="0" smtClean="0"/>
              <a:t>Graph Labeling/Coloring: </a:t>
            </a:r>
            <a:endParaRPr lang="en-US" sz="2200" dirty="0" smtClean="0"/>
          </a:p>
          <a:p>
            <a:pPr lvl="1"/>
            <a:r>
              <a:rPr lang="en-US" sz="1800" dirty="0" smtClean="0"/>
              <a:t>Minimum labels/colors needed for each vertex to not be connected to a similar label/color</a:t>
            </a:r>
            <a:r>
              <a:rPr lang="en-US" sz="1800" dirty="0" smtClean="0"/>
              <a:t>.</a:t>
            </a:r>
          </a:p>
          <a:p>
            <a:pPr lvl="1"/>
            <a:r>
              <a:rPr lang="en-US" sz="1800" dirty="0" smtClean="0"/>
              <a:t>For a fully connected graph of n-vertices, you need n-colors.</a:t>
            </a:r>
          </a:p>
          <a:p>
            <a:pPr lvl="1"/>
            <a:r>
              <a:rPr lang="en-US" sz="1800" dirty="0" smtClean="0"/>
              <a:t>For a planar graph (2D, no crossed edges), you need at most 4 colors (4 color theorem).</a:t>
            </a:r>
          </a:p>
          <a:p>
            <a:r>
              <a:rPr lang="en-US" sz="2200" dirty="0" smtClean="0"/>
              <a:t>Algorithm:</a:t>
            </a:r>
          </a:p>
          <a:p>
            <a:pPr lvl="1"/>
            <a:r>
              <a:rPr lang="en-US" sz="1800" dirty="0" smtClean="0"/>
              <a:t>Label a starting vertex of your choice with the lowest number (1)</a:t>
            </a:r>
          </a:p>
          <a:p>
            <a:pPr lvl="1"/>
            <a:r>
              <a:rPr lang="en-US" sz="1800" dirty="0" smtClean="0"/>
              <a:t>For the remaining vertices:</a:t>
            </a:r>
          </a:p>
          <a:p>
            <a:pPr lvl="2"/>
            <a:r>
              <a:rPr lang="en-US" sz="1600" dirty="0" smtClean="0"/>
              <a:t>Move to a vertex adjacent to your already labeled vertices.</a:t>
            </a:r>
          </a:p>
          <a:p>
            <a:pPr lvl="2"/>
            <a:r>
              <a:rPr lang="en-US" sz="1600" dirty="0" smtClean="0"/>
              <a:t>Label that vertex the lowest number possible, not including any adjacent labels.</a:t>
            </a:r>
          </a:p>
          <a:p>
            <a:r>
              <a:rPr lang="en-US" sz="2200" dirty="0" smtClean="0"/>
              <a:t>Graph Coloring is a ‘hard’ problem, i.e., the only way to guarantee the best result is by brute force.</a:t>
            </a:r>
          </a:p>
        </p:txBody>
      </p:sp>
    </p:spTree>
    <p:extLst>
      <p:ext uri="{BB962C8B-B14F-4D97-AF65-F5344CB8AC3E}">
        <p14:creationId xmlns:p14="http://schemas.microsoft.com/office/powerpoint/2010/main" val="369955458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Graph Algorithms</a:t>
            </a:r>
            <a:endParaRPr lang="en-US" dirty="0"/>
          </a:p>
        </p:txBody>
      </p:sp>
      <p:sp>
        <p:nvSpPr>
          <p:cNvPr id="3" name="Text Placeholder 2"/>
          <p:cNvSpPr>
            <a:spLocks noGrp="1"/>
          </p:cNvSpPr>
          <p:nvPr>
            <p:ph type="body" sz="quarter" idx="11"/>
          </p:nvPr>
        </p:nvSpPr>
        <p:spPr>
          <a:xfrm>
            <a:off x="771345" y="1363508"/>
            <a:ext cx="8197114" cy="3525363"/>
          </a:xfrm>
        </p:spPr>
        <p:txBody>
          <a:bodyPr/>
          <a:lstStyle/>
          <a:p>
            <a:r>
              <a:rPr lang="en-US" sz="2200" dirty="0" smtClean="0"/>
              <a:t>Use cases:</a:t>
            </a:r>
          </a:p>
          <a:p>
            <a:pPr lvl="1"/>
            <a:r>
              <a:rPr lang="en-US" sz="1800" dirty="0" smtClean="0"/>
              <a:t>Scheduling: Given a set of jobs that need to be assigned to time slots. Given that some jobs cannot be scheduled together (i.e., the vertices are connected), coloring will provide the minimum time slots required.</a:t>
            </a:r>
          </a:p>
          <a:p>
            <a:pPr lvl="1"/>
            <a:r>
              <a:rPr lang="en-US" sz="1800" dirty="0" smtClean="0"/>
              <a:t>Meetings for people.  Nodes are meetings, edges represent the existence of shared people between meetings.  Then a minimum coloring will represent the number of needed time slots for the meetings.</a:t>
            </a:r>
          </a:p>
        </p:txBody>
      </p:sp>
    </p:spTree>
    <p:extLst>
      <p:ext uri="{BB962C8B-B14F-4D97-AF65-F5344CB8AC3E}">
        <p14:creationId xmlns:p14="http://schemas.microsoft.com/office/powerpoint/2010/main" val="403762512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Graph Algorithms</a:t>
            </a:r>
            <a:endParaRPr lang="en-US" dirty="0"/>
          </a:p>
        </p:txBody>
      </p:sp>
      <p:sp>
        <p:nvSpPr>
          <p:cNvPr id="3" name="Text Placeholder 2"/>
          <p:cNvSpPr>
            <a:spLocks noGrp="1"/>
          </p:cNvSpPr>
          <p:nvPr>
            <p:ph type="body" sz="quarter" idx="11"/>
          </p:nvPr>
        </p:nvSpPr>
        <p:spPr>
          <a:xfrm>
            <a:off x="771345" y="1363508"/>
            <a:ext cx="8197114" cy="2574749"/>
          </a:xfrm>
        </p:spPr>
        <p:txBody>
          <a:bodyPr/>
          <a:lstStyle/>
          <a:p>
            <a:r>
              <a:rPr lang="en-US" sz="2200" dirty="0" smtClean="0"/>
              <a:t>Clustering </a:t>
            </a:r>
            <a:r>
              <a:rPr lang="en-US" sz="2200" dirty="0" smtClean="0"/>
              <a:t>Graphs: Finding subgraphs with similar properties</a:t>
            </a:r>
          </a:p>
          <a:p>
            <a:pPr lvl="1"/>
            <a:r>
              <a:rPr lang="en-US" sz="1800" dirty="0" smtClean="0"/>
              <a:t>Algorithm:</a:t>
            </a:r>
          </a:p>
          <a:p>
            <a:pPr lvl="2"/>
            <a:r>
              <a:rPr lang="en-US" sz="1600" dirty="0" smtClean="0"/>
              <a:t>Start with every point in it’s own group.</a:t>
            </a:r>
          </a:p>
          <a:p>
            <a:pPr lvl="2"/>
            <a:r>
              <a:rPr lang="en-US" sz="1600" dirty="0" smtClean="0"/>
              <a:t>Find the two closest points, group them together.</a:t>
            </a:r>
          </a:p>
          <a:p>
            <a:pPr lvl="2"/>
            <a:r>
              <a:rPr lang="en-US" sz="1600" dirty="0" smtClean="0"/>
              <a:t>Repeat this until…</a:t>
            </a:r>
          </a:p>
          <a:p>
            <a:pPr lvl="3"/>
            <a:r>
              <a:rPr lang="en-US" sz="1400" dirty="0" smtClean="0"/>
              <a:t>Number of specified groups is reached, or</a:t>
            </a:r>
          </a:p>
          <a:p>
            <a:pPr lvl="3"/>
            <a:r>
              <a:rPr lang="en-US" sz="1400" dirty="0" smtClean="0"/>
              <a:t>No distance is under a specified amount, or</a:t>
            </a:r>
          </a:p>
          <a:p>
            <a:pPr lvl="3"/>
            <a:r>
              <a:rPr lang="en-US" sz="1400" dirty="0" smtClean="0"/>
              <a:t>Maximize (between group variation)/(within group variation).</a:t>
            </a:r>
          </a:p>
        </p:txBody>
      </p:sp>
      <p:sp>
        <p:nvSpPr>
          <p:cNvPr id="5" name="Oval 4"/>
          <p:cNvSpPr/>
          <p:nvPr/>
        </p:nvSpPr>
        <p:spPr>
          <a:xfrm>
            <a:off x="617436" y="4776346"/>
            <a:ext cx="153909" cy="153909"/>
          </a:xfrm>
          <a:prstGeom prst="ellipse">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Oval 5"/>
          <p:cNvSpPr/>
          <p:nvPr/>
        </p:nvSpPr>
        <p:spPr>
          <a:xfrm>
            <a:off x="344323" y="5282892"/>
            <a:ext cx="153909" cy="153909"/>
          </a:xfrm>
          <a:prstGeom prst="ellipse">
            <a:avLst/>
          </a:prstGeom>
          <a:solidFill>
            <a:srgbClr val="00B05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1163952" y="4774837"/>
            <a:ext cx="153909" cy="153909"/>
          </a:xfrm>
          <a:prstGeom prst="ellipse">
            <a:avLst/>
          </a:prstGeom>
          <a:solidFill>
            <a:srgbClr val="FF0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1806458" y="5431855"/>
            <a:ext cx="153909" cy="153909"/>
          </a:xfrm>
          <a:prstGeom prst="ellipse">
            <a:avLst/>
          </a:prstGeom>
          <a:solidFill>
            <a:srgbClr val="0070C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1806458" y="5980230"/>
            <a:ext cx="153909" cy="153909"/>
          </a:xfrm>
          <a:prstGeom prst="ellipse">
            <a:avLst/>
          </a:prstGeom>
          <a:solidFill>
            <a:srgbClr val="FFFF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1317861" y="5907805"/>
            <a:ext cx="153909" cy="153909"/>
          </a:xfrm>
          <a:prstGeom prst="ellipse">
            <a:avLst/>
          </a:prstGeom>
          <a:solidFill>
            <a:srgbClr val="000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 name="Straight Connector 11"/>
          <p:cNvCxnSpPr>
            <a:stCxn id="5" idx="4"/>
            <a:endCxn id="6" idx="7"/>
          </p:cNvCxnSpPr>
          <p:nvPr/>
        </p:nvCxnSpPr>
        <p:spPr>
          <a:xfrm flipH="1">
            <a:off x="475693" y="4930255"/>
            <a:ext cx="218698" cy="375176"/>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a:stCxn id="7" idx="2"/>
            <a:endCxn id="5" idx="6"/>
          </p:cNvCxnSpPr>
          <p:nvPr/>
        </p:nvCxnSpPr>
        <p:spPr>
          <a:xfrm flipH="1">
            <a:off x="771345" y="4851792"/>
            <a:ext cx="392607" cy="1509"/>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a:stCxn id="10" idx="1"/>
            <a:endCxn id="6" idx="5"/>
          </p:cNvCxnSpPr>
          <p:nvPr/>
        </p:nvCxnSpPr>
        <p:spPr>
          <a:xfrm flipH="1" flipV="1">
            <a:off x="475693" y="5414262"/>
            <a:ext cx="864707" cy="516082"/>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a:stCxn id="5" idx="5"/>
            <a:endCxn id="10" idx="0"/>
          </p:cNvCxnSpPr>
          <p:nvPr/>
        </p:nvCxnSpPr>
        <p:spPr>
          <a:xfrm>
            <a:off x="748806" y="4907716"/>
            <a:ext cx="646010" cy="1000089"/>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a:stCxn id="8" idx="0"/>
            <a:endCxn id="7" idx="5"/>
          </p:cNvCxnSpPr>
          <p:nvPr/>
        </p:nvCxnSpPr>
        <p:spPr>
          <a:xfrm flipH="1" flipV="1">
            <a:off x="1295322" y="4906207"/>
            <a:ext cx="588091" cy="525648"/>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25" name="Straight Connector 24"/>
          <p:cNvCxnSpPr>
            <a:stCxn id="8" idx="3"/>
            <a:endCxn id="10" idx="7"/>
          </p:cNvCxnSpPr>
          <p:nvPr/>
        </p:nvCxnSpPr>
        <p:spPr>
          <a:xfrm flipH="1">
            <a:off x="1449231" y="5563225"/>
            <a:ext cx="379766" cy="367119"/>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28" name="Straight Connector 27"/>
          <p:cNvCxnSpPr>
            <a:stCxn id="8" idx="4"/>
            <a:endCxn id="9" idx="0"/>
          </p:cNvCxnSpPr>
          <p:nvPr/>
        </p:nvCxnSpPr>
        <p:spPr>
          <a:xfrm>
            <a:off x="1883413" y="5585764"/>
            <a:ext cx="0" cy="394466"/>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31" name="Oval 30"/>
          <p:cNvSpPr/>
          <p:nvPr/>
        </p:nvSpPr>
        <p:spPr>
          <a:xfrm>
            <a:off x="2735216" y="4773105"/>
            <a:ext cx="153909" cy="153909"/>
          </a:xfrm>
          <a:prstGeom prst="ellipse">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p:cNvSpPr/>
          <p:nvPr/>
        </p:nvSpPr>
        <p:spPr>
          <a:xfrm>
            <a:off x="2462103" y="5279651"/>
            <a:ext cx="153909" cy="153909"/>
          </a:xfrm>
          <a:prstGeom prst="ellipse">
            <a:avLst/>
          </a:prstGeom>
          <a:solidFill>
            <a:srgbClr val="00B05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32"/>
          <p:cNvSpPr/>
          <p:nvPr/>
        </p:nvSpPr>
        <p:spPr>
          <a:xfrm>
            <a:off x="3281732" y="4771596"/>
            <a:ext cx="153909" cy="153909"/>
          </a:xfrm>
          <a:prstGeom prst="ellipse">
            <a:avLst/>
          </a:prstGeom>
          <a:solidFill>
            <a:srgbClr val="33006F"/>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p:cNvSpPr/>
          <p:nvPr/>
        </p:nvSpPr>
        <p:spPr>
          <a:xfrm>
            <a:off x="3924238" y="5428614"/>
            <a:ext cx="153909" cy="153909"/>
          </a:xfrm>
          <a:prstGeom prst="ellipse">
            <a:avLst/>
          </a:prstGeom>
          <a:solidFill>
            <a:srgbClr val="0070C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p:cNvSpPr/>
          <p:nvPr/>
        </p:nvSpPr>
        <p:spPr>
          <a:xfrm>
            <a:off x="3924238" y="5976989"/>
            <a:ext cx="153909" cy="153909"/>
          </a:xfrm>
          <a:prstGeom prst="ellipse">
            <a:avLst/>
          </a:prstGeom>
          <a:solidFill>
            <a:srgbClr val="FFFF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Oval 35"/>
          <p:cNvSpPr/>
          <p:nvPr/>
        </p:nvSpPr>
        <p:spPr>
          <a:xfrm>
            <a:off x="3435641" y="5904564"/>
            <a:ext cx="153909" cy="153909"/>
          </a:xfrm>
          <a:prstGeom prst="ellipse">
            <a:avLst/>
          </a:prstGeom>
          <a:solidFill>
            <a:srgbClr val="000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7" name="Straight Connector 36"/>
          <p:cNvCxnSpPr>
            <a:stCxn id="31" idx="4"/>
            <a:endCxn id="32" idx="7"/>
          </p:cNvCxnSpPr>
          <p:nvPr/>
        </p:nvCxnSpPr>
        <p:spPr>
          <a:xfrm flipH="1">
            <a:off x="2593473" y="4927014"/>
            <a:ext cx="218698" cy="375176"/>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38" name="Straight Connector 37"/>
          <p:cNvCxnSpPr>
            <a:stCxn id="33" idx="2"/>
            <a:endCxn id="31" idx="6"/>
          </p:cNvCxnSpPr>
          <p:nvPr/>
        </p:nvCxnSpPr>
        <p:spPr>
          <a:xfrm flipH="1">
            <a:off x="2889125" y="4848551"/>
            <a:ext cx="392607" cy="1509"/>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39" name="Straight Connector 38"/>
          <p:cNvCxnSpPr>
            <a:stCxn id="36" idx="1"/>
            <a:endCxn id="32" idx="5"/>
          </p:cNvCxnSpPr>
          <p:nvPr/>
        </p:nvCxnSpPr>
        <p:spPr>
          <a:xfrm flipH="1" flipV="1">
            <a:off x="2593473" y="5411021"/>
            <a:ext cx="864707" cy="516082"/>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40" name="Straight Connector 39"/>
          <p:cNvCxnSpPr>
            <a:stCxn id="31" idx="5"/>
            <a:endCxn id="36" idx="0"/>
          </p:cNvCxnSpPr>
          <p:nvPr/>
        </p:nvCxnSpPr>
        <p:spPr>
          <a:xfrm>
            <a:off x="2866586" y="4904475"/>
            <a:ext cx="646010" cy="1000089"/>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41" name="Straight Connector 40"/>
          <p:cNvCxnSpPr>
            <a:stCxn id="34" idx="0"/>
            <a:endCxn id="33" idx="5"/>
          </p:cNvCxnSpPr>
          <p:nvPr/>
        </p:nvCxnSpPr>
        <p:spPr>
          <a:xfrm flipH="1" flipV="1">
            <a:off x="3413102" y="4902966"/>
            <a:ext cx="588091" cy="525648"/>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p:cNvCxnSpPr>
            <a:stCxn id="34" idx="3"/>
            <a:endCxn id="36" idx="7"/>
          </p:cNvCxnSpPr>
          <p:nvPr/>
        </p:nvCxnSpPr>
        <p:spPr>
          <a:xfrm flipH="1">
            <a:off x="3567011" y="5559984"/>
            <a:ext cx="379766" cy="367119"/>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43" name="Straight Connector 42"/>
          <p:cNvCxnSpPr>
            <a:stCxn id="34" idx="4"/>
            <a:endCxn id="35" idx="0"/>
          </p:cNvCxnSpPr>
          <p:nvPr/>
        </p:nvCxnSpPr>
        <p:spPr>
          <a:xfrm>
            <a:off x="4001193" y="5582523"/>
            <a:ext cx="0" cy="394466"/>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44" name="Oval 43"/>
          <p:cNvSpPr/>
          <p:nvPr/>
        </p:nvSpPr>
        <p:spPr>
          <a:xfrm>
            <a:off x="4672869" y="4758753"/>
            <a:ext cx="153909" cy="153909"/>
          </a:xfrm>
          <a:prstGeom prst="ellipse">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Oval 44"/>
          <p:cNvSpPr/>
          <p:nvPr/>
        </p:nvSpPr>
        <p:spPr>
          <a:xfrm>
            <a:off x="4399756" y="5265299"/>
            <a:ext cx="153909" cy="153909"/>
          </a:xfrm>
          <a:prstGeom prst="ellipse">
            <a:avLst/>
          </a:prstGeom>
          <a:solidFill>
            <a:srgbClr val="00B05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Oval 45"/>
          <p:cNvSpPr/>
          <p:nvPr/>
        </p:nvSpPr>
        <p:spPr>
          <a:xfrm>
            <a:off x="5219385" y="4757244"/>
            <a:ext cx="153909" cy="153909"/>
          </a:xfrm>
          <a:prstGeom prst="ellipse">
            <a:avLst/>
          </a:prstGeom>
          <a:solidFill>
            <a:srgbClr val="33006F"/>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Oval 46"/>
          <p:cNvSpPr/>
          <p:nvPr/>
        </p:nvSpPr>
        <p:spPr>
          <a:xfrm>
            <a:off x="5861891" y="5414262"/>
            <a:ext cx="153909" cy="153909"/>
          </a:xfrm>
          <a:prstGeom prst="ellipse">
            <a:avLst/>
          </a:prstGeom>
          <a:solidFill>
            <a:srgbClr val="0070C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Oval 47"/>
          <p:cNvSpPr/>
          <p:nvPr/>
        </p:nvSpPr>
        <p:spPr>
          <a:xfrm>
            <a:off x="5861891" y="5962637"/>
            <a:ext cx="153909" cy="153909"/>
          </a:xfrm>
          <a:prstGeom prst="ellipse">
            <a:avLst/>
          </a:prstGeom>
          <a:solidFill>
            <a:srgbClr val="0070C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Oval 48"/>
          <p:cNvSpPr/>
          <p:nvPr/>
        </p:nvSpPr>
        <p:spPr>
          <a:xfrm>
            <a:off x="5373294" y="5890212"/>
            <a:ext cx="153909" cy="153909"/>
          </a:xfrm>
          <a:prstGeom prst="ellipse">
            <a:avLst/>
          </a:prstGeom>
          <a:solidFill>
            <a:srgbClr val="000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0" name="Straight Connector 49"/>
          <p:cNvCxnSpPr>
            <a:stCxn id="44" idx="4"/>
            <a:endCxn id="45" idx="7"/>
          </p:cNvCxnSpPr>
          <p:nvPr/>
        </p:nvCxnSpPr>
        <p:spPr>
          <a:xfrm flipH="1">
            <a:off x="4531126" y="4912662"/>
            <a:ext cx="218698" cy="375176"/>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51" name="Straight Connector 50"/>
          <p:cNvCxnSpPr>
            <a:stCxn id="46" idx="2"/>
            <a:endCxn id="44" idx="6"/>
          </p:cNvCxnSpPr>
          <p:nvPr/>
        </p:nvCxnSpPr>
        <p:spPr>
          <a:xfrm flipH="1">
            <a:off x="4826778" y="4834199"/>
            <a:ext cx="392607" cy="1509"/>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p:cNvCxnSpPr>
            <a:stCxn id="49" idx="1"/>
            <a:endCxn id="45" idx="5"/>
          </p:cNvCxnSpPr>
          <p:nvPr/>
        </p:nvCxnSpPr>
        <p:spPr>
          <a:xfrm flipH="1" flipV="1">
            <a:off x="4531126" y="5396669"/>
            <a:ext cx="864707" cy="516082"/>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53" name="Straight Connector 52"/>
          <p:cNvCxnSpPr>
            <a:stCxn id="44" idx="5"/>
            <a:endCxn id="49" idx="0"/>
          </p:cNvCxnSpPr>
          <p:nvPr/>
        </p:nvCxnSpPr>
        <p:spPr>
          <a:xfrm>
            <a:off x="4804239" y="4890123"/>
            <a:ext cx="646010" cy="1000089"/>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54" name="Straight Connector 53"/>
          <p:cNvCxnSpPr>
            <a:stCxn id="47" idx="0"/>
            <a:endCxn id="46" idx="5"/>
          </p:cNvCxnSpPr>
          <p:nvPr/>
        </p:nvCxnSpPr>
        <p:spPr>
          <a:xfrm flipH="1" flipV="1">
            <a:off x="5350755" y="4888614"/>
            <a:ext cx="588091" cy="525648"/>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55" name="Straight Connector 54"/>
          <p:cNvCxnSpPr>
            <a:stCxn id="47" idx="3"/>
            <a:endCxn id="49" idx="7"/>
          </p:cNvCxnSpPr>
          <p:nvPr/>
        </p:nvCxnSpPr>
        <p:spPr>
          <a:xfrm flipH="1">
            <a:off x="5504664" y="5545632"/>
            <a:ext cx="379766" cy="367119"/>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56" name="Straight Connector 55"/>
          <p:cNvCxnSpPr>
            <a:stCxn id="47" idx="4"/>
            <a:endCxn id="48" idx="0"/>
          </p:cNvCxnSpPr>
          <p:nvPr/>
        </p:nvCxnSpPr>
        <p:spPr>
          <a:xfrm>
            <a:off x="5938846" y="5568171"/>
            <a:ext cx="0" cy="394466"/>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57" name="Oval 56"/>
          <p:cNvSpPr/>
          <p:nvPr/>
        </p:nvSpPr>
        <p:spPr>
          <a:xfrm>
            <a:off x="6524230" y="4741160"/>
            <a:ext cx="153909" cy="153909"/>
          </a:xfrm>
          <a:prstGeom prst="ellipse">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Oval 57"/>
          <p:cNvSpPr/>
          <p:nvPr/>
        </p:nvSpPr>
        <p:spPr>
          <a:xfrm>
            <a:off x="6251117" y="5247706"/>
            <a:ext cx="153909" cy="153909"/>
          </a:xfrm>
          <a:prstGeom prst="ellipse">
            <a:avLst/>
          </a:prstGeom>
          <a:solidFill>
            <a:srgbClr val="33006F"/>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Oval 58"/>
          <p:cNvSpPr/>
          <p:nvPr/>
        </p:nvSpPr>
        <p:spPr>
          <a:xfrm>
            <a:off x="7070746" y="4739651"/>
            <a:ext cx="153909" cy="153909"/>
          </a:xfrm>
          <a:prstGeom prst="ellipse">
            <a:avLst/>
          </a:prstGeom>
          <a:solidFill>
            <a:srgbClr val="33006F"/>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Oval 59"/>
          <p:cNvSpPr/>
          <p:nvPr/>
        </p:nvSpPr>
        <p:spPr>
          <a:xfrm>
            <a:off x="7713252" y="5396669"/>
            <a:ext cx="153909" cy="153909"/>
          </a:xfrm>
          <a:prstGeom prst="ellipse">
            <a:avLst/>
          </a:prstGeom>
          <a:solidFill>
            <a:srgbClr val="0070C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Oval 60"/>
          <p:cNvSpPr/>
          <p:nvPr/>
        </p:nvSpPr>
        <p:spPr>
          <a:xfrm>
            <a:off x="7713252" y="5945044"/>
            <a:ext cx="153909" cy="153909"/>
          </a:xfrm>
          <a:prstGeom prst="ellipse">
            <a:avLst/>
          </a:prstGeom>
          <a:solidFill>
            <a:srgbClr val="0070C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Oval 61"/>
          <p:cNvSpPr/>
          <p:nvPr/>
        </p:nvSpPr>
        <p:spPr>
          <a:xfrm>
            <a:off x="7224655" y="5872619"/>
            <a:ext cx="153909" cy="153909"/>
          </a:xfrm>
          <a:prstGeom prst="ellipse">
            <a:avLst/>
          </a:prstGeom>
          <a:solidFill>
            <a:srgbClr val="000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3" name="Straight Connector 62"/>
          <p:cNvCxnSpPr>
            <a:stCxn id="57" idx="4"/>
            <a:endCxn id="58" idx="7"/>
          </p:cNvCxnSpPr>
          <p:nvPr/>
        </p:nvCxnSpPr>
        <p:spPr>
          <a:xfrm flipH="1">
            <a:off x="6382487" y="4895069"/>
            <a:ext cx="218698" cy="375176"/>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64" name="Straight Connector 63"/>
          <p:cNvCxnSpPr>
            <a:stCxn id="59" idx="2"/>
            <a:endCxn id="57" idx="6"/>
          </p:cNvCxnSpPr>
          <p:nvPr/>
        </p:nvCxnSpPr>
        <p:spPr>
          <a:xfrm flipH="1">
            <a:off x="6678139" y="4816606"/>
            <a:ext cx="392607" cy="1509"/>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65" name="Straight Connector 64"/>
          <p:cNvCxnSpPr>
            <a:stCxn id="62" idx="1"/>
            <a:endCxn id="58" idx="5"/>
          </p:cNvCxnSpPr>
          <p:nvPr/>
        </p:nvCxnSpPr>
        <p:spPr>
          <a:xfrm flipH="1" flipV="1">
            <a:off x="6382487" y="5379076"/>
            <a:ext cx="864707" cy="516082"/>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p:cNvCxnSpPr>
            <a:stCxn id="57" idx="5"/>
            <a:endCxn id="62" idx="0"/>
          </p:cNvCxnSpPr>
          <p:nvPr/>
        </p:nvCxnSpPr>
        <p:spPr>
          <a:xfrm>
            <a:off x="6655600" y="4872530"/>
            <a:ext cx="646010" cy="1000089"/>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p:cNvCxnSpPr>
            <a:stCxn id="60" idx="0"/>
            <a:endCxn id="59" idx="5"/>
          </p:cNvCxnSpPr>
          <p:nvPr/>
        </p:nvCxnSpPr>
        <p:spPr>
          <a:xfrm flipH="1" flipV="1">
            <a:off x="7202116" y="4871021"/>
            <a:ext cx="588091" cy="525648"/>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p:cNvCxnSpPr>
            <a:stCxn id="60" idx="3"/>
            <a:endCxn id="62" idx="7"/>
          </p:cNvCxnSpPr>
          <p:nvPr/>
        </p:nvCxnSpPr>
        <p:spPr>
          <a:xfrm flipH="1">
            <a:off x="7356025" y="5528039"/>
            <a:ext cx="379766" cy="367119"/>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69" name="Straight Connector 68"/>
          <p:cNvCxnSpPr>
            <a:stCxn id="60" idx="4"/>
            <a:endCxn id="61" idx="0"/>
          </p:cNvCxnSpPr>
          <p:nvPr/>
        </p:nvCxnSpPr>
        <p:spPr>
          <a:xfrm>
            <a:off x="7790207" y="5550578"/>
            <a:ext cx="0" cy="394466"/>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70" name="Oval 69"/>
          <p:cNvSpPr/>
          <p:nvPr/>
        </p:nvSpPr>
        <p:spPr>
          <a:xfrm>
            <a:off x="7715709" y="3707685"/>
            <a:ext cx="153909" cy="153909"/>
          </a:xfrm>
          <a:prstGeom prst="ellipse">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Oval 70"/>
          <p:cNvSpPr/>
          <p:nvPr/>
        </p:nvSpPr>
        <p:spPr>
          <a:xfrm>
            <a:off x="7442596" y="4214231"/>
            <a:ext cx="153909" cy="153909"/>
          </a:xfrm>
          <a:prstGeom prst="ellipse">
            <a:avLst/>
          </a:prstGeom>
          <a:solidFill>
            <a:srgbClr val="33006F"/>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Oval 71"/>
          <p:cNvSpPr/>
          <p:nvPr/>
        </p:nvSpPr>
        <p:spPr>
          <a:xfrm>
            <a:off x="8262225" y="3706176"/>
            <a:ext cx="153909" cy="153909"/>
          </a:xfrm>
          <a:prstGeom prst="ellipse">
            <a:avLst/>
          </a:prstGeom>
          <a:solidFill>
            <a:srgbClr val="33006F"/>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Oval 72"/>
          <p:cNvSpPr/>
          <p:nvPr/>
        </p:nvSpPr>
        <p:spPr>
          <a:xfrm>
            <a:off x="8904731" y="4363194"/>
            <a:ext cx="153909" cy="153909"/>
          </a:xfrm>
          <a:prstGeom prst="ellipse">
            <a:avLst/>
          </a:prstGeom>
          <a:solidFill>
            <a:srgbClr val="0070C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Oval 73"/>
          <p:cNvSpPr/>
          <p:nvPr/>
        </p:nvSpPr>
        <p:spPr>
          <a:xfrm>
            <a:off x="8904731" y="4911569"/>
            <a:ext cx="153909" cy="153909"/>
          </a:xfrm>
          <a:prstGeom prst="ellipse">
            <a:avLst/>
          </a:prstGeom>
          <a:solidFill>
            <a:srgbClr val="0070C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Oval 74"/>
          <p:cNvSpPr/>
          <p:nvPr/>
        </p:nvSpPr>
        <p:spPr>
          <a:xfrm>
            <a:off x="8416134" y="4839144"/>
            <a:ext cx="153909" cy="153909"/>
          </a:xfrm>
          <a:prstGeom prst="ellipse">
            <a:avLst/>
          </a:prstGeom>
          <a:solidFill>
            <a:srgbClr val="0070C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6" name="Straight Connector 75"/>
          <p:cNvCxnSpPr>
            <a:stCxn id="70" idx="4"/>
            <a:endCxn id="71" idx="7"/>
          </p:cNvCxnSpPr>
          <p:nvPr/>
        </p:nvCxnSpPr>
        <p:spPr>
          <a:xfrm flipH="1">
            <a:off x="7573966" y="3861594"/>
            <a:ext cx="218698" cy="375176"/>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p:cNvCxnSpPr>
            <a:stCxn id="72" idx="2"/>
            <a:endCxn id="70" idx="6"/>
          </p:cNvCxnSpPr>
          <p:nvPr/>
        </p:nvCxnSpPr>
        <p:spPr>
          <a:xfrm flipH="1">
            <a:off x="7869618" y="3783131"/>
            <a:ext cx="392607" cy="1509"/>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p:cNvCxnSpPr>
            <a:stCxn id="75" idx="1"/>
            <a:endCxn id="71" idx="5"/>
          </p:cNvCxnSpPr>
          <p:nvPr/>
        </p:nvCxnSpPr>
        <p:spPr>
          <a:xfrm flipH="1" flipV="1">
            <a:off x="7573966" y="4345601"/>
            <a:ext cx="864707" cy="516082"/>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78"/>
          <p:cNvCxnSpPr>
            <a:stCxn id="70" idx="5"/>
            <a:endCxn id="75" idx="0"/>
          </p:cNvCxnSpPr>
          <p:nvPr/>
        </p:nvCxnSpPr>
        <p:spPr>
          <a:xfrm>
            <a:off x="7847079" y="3839055"/>
            <a:ext cx="646010" cy="1000089"/>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p:cNvCxnSpPr>
            <a:stCxn id="73" idx="0"/>
            <a:endCxn id="72" idx="5"/>
          </p:cNvCxnSpPr>
          <p:nvPr/>
        </p:nvCxnSpPr>
        <p:spPr>
          <a:xfrm flipH="1" flipV="1">
            <a:off x="8393595" y="3837546"/>
            <a:ext cx="588091" cy="525648"/>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p:cNvCxnSpPr>
            <a:stCxn id="73" idx="3"/>
            <a:endCxn id="75" idx="7"/>
          </p:cNvCxnSpPr>
          <p:nvPr/>
        </p:nvCxnSpPr>
        <p:spPr>
          <a:xfrm flipH="1">
            <a:off x="8547504" y="4494564"/>
            <a:ext cx="379766" cy="367119"/>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82" name="Straight Connector 81"/>
          <p:cNvCxnSpPr>
            <a:stCxn id="73" idx="4"/>
            <a:endCxn id="74" idx="0"/>
          </p:cNvCxnSpPr>
          <p:nvPr/>
        </p:nvCxnSpPr>
        <p:spPr>
          <a:xfrm>
            <a:off x="8981686" y="4517103"/>
            <a:ext cx="0" cy="394466"/>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6158558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Graph Algorithms</a:t>
            </a:r>
            <a:endParaRPr lang="en-US" dirty="0"/>
          </a:p>
        </p:txBody>
      </p:sp>
      <p:sp>
        <p:nvSpPr>
          <p:cNvPr id="3" name="Text Placeholder 2"/>
          <p:cNvSpPr>
            <a:spLocks noGrp="1"/>
          </p:cNvSpPr>
          <p:nvPr>
            <p:ph type="body" sz="quarter" idx="11"/>
          </p:nvPr>
        </p:nvSpPr>
        <p:spPr>
          <a:xfrm>
            <a:off x="771345" y="1363508"/>
            <a:ext cx="8197114" cy="5290789"/>
          </a:xfrm>
        </p:spPr>
        <p:txBody>
          <a:bodyPr/>
          <a:lstStyle/>
          <a:p>
            <a:r>
              <a:rPr lang="en-US" sz="2200" dirty="0" smtClean="0"/>
              <a:t>Clustering </a:t>
            </a:r>
            <a:r>
              <a:rPr lang="en-US" sz="2200" dirty="0" smtClean="0"/>
              <a:t>Graphs: Finding subgraphs with similar properties</a:t>
            </a:r>
          </a:p>
          <a:p>
            <a:pPr lvl="1"/>
            <a:r>
              <a:rPr lang="en-US" sz="1800" dirty="0" smtClean="0"/>
              <a:t>Zillow </a:t>
            </a:r>
            <a:r>
              <a:rPr lang="en-US" sz="1800" dirty="0" smtClean="0"/>
              <a:t>uses graph structures to find similar houses for imputation purposes.  We can find ‘similar’ neighborhoods using this method.</a:t>
            </a:r>
            <a:endParaRPr lang="en-US" sz="1800" dirty="0" smtClean="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t="1043"/>
          <a:stretch/>
        </p:blipFill>
        <p:spPr>
          <a:xfrm>
            <a:off x="0" y="2635044"/>
            <a:ext cx="9144000" cy="4222955"/>
          </a:xfrm>
          <a:prstGeom prst="rect">
            <a:avLst/>
          </a:prstGeom>
        </p:spPr>
      </p:pic>
    </p:spTree>
    <p:extLst>
      <p:ext uri="{BB962C8B-B14F-4D97-AF65-F5344CB8AC3E}">
        <p14:creationId xmlns:p14="http://schemas.microsoft.com/office/powerpoint/2010/main" val="416944392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Review</a:t>
            </a:r>
            <a:endParaRPr lang="en-US" dirty="0"/>
          </a:p>
        </p:txBody>
      </p:sp>
      <p:sp>
        <p:nvSpPr>
          <p:cNvPr id="3" name="Text Placeholder 2"/>
          <p:cNvSpPr>
            <a:spLocks noGrp="1"/>
          </p:cNvSpPr>
          <p:nvPr>
            <p:ph type="body" sz="quarter" idx="11"/>
          </p:nvPr>
        </p:nvSpPr>
        <p:spPr>
          <a:xfrm>
            <a:off x="771345" y="1363508"/>
            <a:ext cx="8197114" cy="5245522"/>
          </a:xfrm>
        </p:spPr>
        <p:txBody>
          <a:bodyPr/>
          <a:lstStyle/>
          <a:p>
            <a:r>
              <a:rPr lang="en-US" dirty="0" smtClean="0"/>
              <a:t>Normality Tests</a:t>
            </a:r>
          </a:p>
          <a:p>
            <a:pPr lvl="1"/>
            <a:r>
              <a:rPr lang="en-US" dirty="0" smtClean="0"/>
              <a:t>KS Test</a:t>
            </a:r>
          </a:p>
          <a:p>
            <a:pPr lvl="1"/>
            <a:r>
              <a:rPr lang="en-US" dirty="0" smtClean="0"/>
              <a:t>Shapiro-Wilk Test</a:t>
            </a:r>
          </a:p>
          <a:p>
            <a:pPr lvl="1"/>
            <a:r>
              <a:rPr lang="en-US" dirty="0" smtClean="0"/>
              <a:t>QQ-plot: </a:t>
            </a:r>
            <a:r>
              <a:rPr lang="en-US" dirty="0" err="1" smtClean="0"/>
              <a:t>qqnorm</a:t>
            </a:r>
            <a:r>
              <a:rPr lang="en-US" dirty="0" smtClean="0"/>
              <a:t>()</a:t>
            </a:r>
          </a:p>
          <a:p>
            <a:r>
              <a:rPr lang="en-US" dirty="0" smtClean="0"/>
              <a:t>Group Testing</a:t>
            </a:r>
          </a:p>
          <a:p>
            <a:pPr lvl="1"/>
            <a:r>
              <a:rPr lang="en-US" dirty="0" smtClean="0"/>
              <a:t>ANOVA</a:t>
            </a:r>
          </a:p>
          <a:p>
            <a:pPr lvl="1"/>
            <a:r>
              <a:rPr lang="en-US" dirty="0" smtClean="0"/>
              <a:t>Multiple Hypotheses Testing:</a:t>
            </a:r>
          </a:p>
          <a:p>
            <a:pPr lvl="2"/>
            <a:r>
              <a:rPr lang="en-US" dirty="0" err="1" smtClean="0"/>
              <a:t>Bonferonni</a:t>
            </a:r>
            <a:r>
              <a:rPr lang="en-US" dirty="0" smtClean="0"/>
              <a:t> Correction (slightly strict)</a:t>
            </a:r>
          </a:p>
          <a:p>
            <a:r>
              <a:rPr lang="en-US" dirty="0" smtClean="0"/>
              <a:t>Central Limit Theorem</a:t>
            </a:r>
          </a:p>
          <a:p>
            <a:pPr lvl="1"/>
            <a:r>
              <a:rPr lang="en-US" dirty="0" smtClean="0"/>
              <a:t>Confidence Intervals</a:t>
            </a:r>
          </a:p>
          <a:p>
            <a:r>
              <a:rPr lang="en-US" dirty="0" smtClean="0"/>
              <a:t>Linear Regression</a:t>
            </a:r>
          </a:p>
          <a:p>
            <a:pPr lvl="1"/>
            <a:r>
              <a:rPr lang="en-US" dirty="0" smtClean="0"/>
              <a:t>MSE, R^2, least squares fitting</a:t>
            </a:r>
          </a:p>
        </p:txBody>
      </p:sp>
    </p:spTree>
    <p:extLst>
      <p:ext uri="{BB962C8B-B14F-4D97-AF65-F5344CB8AC3E}">
        <p14:creationId xmlns:p14="http://schemas.microsoft.com/office/powerpoint/2010/main" val="187082317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Graph Visualization</a:t>
            </a:r>
            <a:endParaRPr lang="en-US" dirty="0"/>
          </a:p>
        </p:txBody>
      </p:sp>
      <p:sp>
        <p:nvSpPr>
          <p:cNvPr id="3" name="Text Placeholder 2"/>
          <p:cNvSpPr>
            <a:spLocks noGrp="1"/>
          </p:cNvSpPr>
          <p:nvPr>
            <p:ph type="body" sz="quarter" idx="11"/>
          </p:nvPr>
        </p:nvSpPr>
        <p:spPr>
          <a:xfrm>
            <a:off x="771345" y="1363508"/>
            <a:ext cx="8197114" cy="5290789"/>
          </a:xfrm>
        </p:spPr>
        <p:txBody>
          <a:bodyPr/>
          <a:lstStyle/>
          <a:p>
            <a:r>
              <a:rPr lang="en-US" sz="2000" dirty="0" err="1" smtClean="0"/>
              <a:t>Gephi</a:t>
            </a:r>
            <a:r>
              <a:rPr lang="en-US" sz="2000" dirty="0" smtClean="0"/>
              <a:t>: Open-source free graph visualization tool.</a:t>
            </a:r>
          </a:p>
          <a:p>
            <a:pPr lvl="1"/>
            <a:r>
              <a:rPr lang="en-US" sz="1400" dirty="0" smtClean="0"/>
              <a:t>http://Gephi.github.io</a:t>
            </a:r>
          </a:p>
          <a:p>
            <a:pPr lvl="1"/>
            <a:r>
              <a:rPr lang="en-US" sz="1400" dirty="0" smtClean="0"/>
              <a:t>Still in beta, has a few bugs, but a great tool overall.</a:t>
            </a:r>
          </a:p>
          <a:p>
            <a:r>
              <a:rPr lang="en-US" sz="1800" dirty="0" err="1" smtClean="0"/>
              <a:t>Gephi</a:t>
            </a:r>
            <a:r>
              <a:rPr lang="en-US" sz="1800" dirty="0" smtClean="0"/>
              <a:t> Example.</a:t>
            </a:r>
          </a:p>
        </p:txBody>
      </p:sp>
    </p:spTree>
    <p:extLst>
      <p:ext uri="{BB962C8B-B14F-4D97-AF65-F5344CB8AC3E}">
        <p14:creationId xmlns:p14="http://schemas.microsoft.com/office/powerpoint/2010/main" val="20818083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A Note on Graph Databases</a:t>
            </a:r>
            <a:endParaRPr lang="en-US" dirty="0"/>
          </a:p>
        </p:txBody>
      </p:sp>
      <p:sp>
        <p:nvSpPr>
          <p:cNvPr id="3" name="Text Placeholder 2"/>
          <p:cNvSpPr>
            <a:spLocks noGrp="1"/>
          </p:cNvSpPr>
          <p:nvPr>
            <p:ph type="body" sz="quarter" idx="11"/>
          </p:nvPr>
        </p:nvSpPr>
        <p:spPr>
          <a:xfrm>
            <a:off x="771345" y="1363508"/>
            <a:ext cx="8197114" cy="2882567"/>
          </a:xfrm>
        </p:spPr>
        <p:txBody>
          <a:bodyPr/>
          <a:lstStyle/>
          <a:p>
            <a:r>
              <a:rPr lang="en-US" sz="2200" dirty="0" smtClean="0"/>
              <a:t>Graph databases store data in graph-like structures</a:t>
            </a:r>
            <a:r>
              <a:rPr lang="en-US" sz="2000" dirty="0" smtClean="0"/>
              <a:t>.</a:t>
            </a:r>
          </a:p>
          <a:p>
            <a:pPr lvl="1"/>
            <a:r>
              <a:rPr lang="en-US" sz="1800" dirty="0" smtClean="0"/>
              <a:t>Queries are querying graph structures</a:t>
            </a:r>
          </a:p>
          <a:p>
            <a:r>
              <a:rPr lang="en-US" sz="2200" dirty="0" smtClean="0"/>
              <a:t>Neo4j: Leading developer of Graph Databases.</a:t>
            </a:r>
          </a:p>
          <a:p>
            <a:pPr lvl="1"/>
            <a:r>
              <a:rPr lang="en-US" sz="1800" dirty="0" smtClean="0"/>
              <a:t>Free online tutorial.</a:t>
            </a:r>
          </a:p>
          <a:p>
            <a:pPr lvl="1"/>
            <a:r>
              <a:rPr lang="en-US" sz="1800" dirty="0"/>
              <a:t>http://neo4j.com/graphacademy/online-training</a:t>
            </a:r>
            <a:r>
              <a:rPr lang="en-US" sz="1800" dirty="0" smtClean="0"/>
              <a:t>/</a:t>
            </a:r>
          </a:p>
          <a:p>
            <a:pPr lvl="1"/>
            <a:r>
              <a:rPr lang="en-US" sz="1800" dirty="0" smtClean="0"/>
              <a:t>Who uses neo4j?  www.stackshare.io</a:t>
            </a:r>
          </a:p>
        </p:txBody>
      </p:sp>
      <p:pic>
        <p:nvPicPr>
          <p:cNvPr id="4" name="Picture 3"/>
          <p:cNvPicPr>
            <a:picLocks noChangeAspect="1"/>
          </p:cNvPicPr>
          <p:nvPr/>
        </p:nvPicPr>
        <p:blipFill rotWithShape="1">
          <a:blip r:embed="rId2"/>
          <a:srcRect r="17392" b="29473"/>
          <a:stretch/>
        </p:blipFill>
        <p:spPr>
          <a:xfrm>
            <a:off x="0" y="3684760"/>
            <a:ext cx="6481609" cy="3173239"/>
          </a:xfrm>
          <a:prstGeom prst="rect">
            <a:avLst/>
          </a:prstGeom>
        </p:spPr>
      </p:pic>
    </p:spTree>
    <p:extLst>
      <p:ext uri="{BB962C8B-B14F-4D97-AF65-F5344CB8AC3E}">
        <p14:creationId xmlns:p14="http://schemas.microsoft.com/office/powerpoint/2010/main" val="146333620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A Note on Graph Databases</a:t>
            </a:r>
            <a:endParaRPr lang="en-US" dirty="0"/>
          </a:p>
        </p:txBody>
      </p:sp>
      <p:sp>
        <p:nvSpPr>
          <p:cNvPr id="3" name="Text Placeholder 2"/>
          <p:cNvSpPr>
            <a:spLocks noGrp="1"/>
          </p:cNvSpPr>
          <p:nvPr>
            <p:ph type="body" sz="quarter" idx="11"/>
          </p:nvPr>
        </p:nvSpPr>
        <p:spPr>
          <a:xfrm>
            <a:off x="771345" y="1363508"/>
            <a:ext cx="8197114" cy="5290789"/>
          </a:xfrm>
        </p:spPr>
        <p:txBody>
          <a:bodyPr/>
          <a:lstStyle/>
          <a:p>
            <a:r>
              <a:rPr lang="en-US" sz="2200" dirty="0" smtClean="0"/>
              <a:t>More information available:</a:t>
            </a:r>
          </a:p>
          <a:p>
            <a:pPr lvl="1"/>
            <a:r>
              <a:rPr lang="en-US" sz="1800" dirty="0"/>
              <a:t>http://infolab.stanford.edu/~ullman/focs/ch09.pdf</a:t>
            </a:r>
            <a:endParaRPr lang="en-US" sz="1800" dirty="0" smtClean="0"/>
          </a:p>
        </p:txBody>
      </p:sp>
    </p:spTree>
    <p:extLst>
      <p:ext uri="{BB962C8B-B14F-4D97-AF65-F5344CB8AC3E}">
        <p14:creationId xmlns:p14="http://schemas.microsoft.com/office/powerpoint/2010/main" val="33399709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Assignment</a:t>
            </a:r>
            <a:endParaRPr lang="en-US" dirty="0"/>
          </a:p>
        </p:txBody>
      </p:sp>
      <p:sp>
        <p:nvSpPr>
          <p:cNvPr id="3" name="Text Placeholder 2"/>
          <p:cNvSpPr>
            <a:spLocks noGrp="1"/>
          </p:cNvSpPr>
          <p:nvPr>
            <p:ph type="body" sz="quarter" idx="11"/>
          </p:nvPr>
        </p:nvSpPr>
        <p:spPr>
          <a:xfrm>
            <a:off x="659305" y="1777031"/>
            <a:ext cx="8197114" cy="4397431"/>
          </a:xfrm>
        </p:spPr>
        <p:txBody>
          <a:bodyPr/>
          <a:lstStyle/>
          <a:p>
            <a:r>
              <a:rPr lang="en-US" dirty="0" smtClean="0"/>
              <a:t>Complete Homework 5:</a:t>
            </a:r>
          </a:p>
          <a:p>
            <a:pPr lvl="1"/>
            <a:r>
              <a:rPr lang="en-US" dirty="0" smtClean="0"/>
              <a:t>Load Facebook edges file.</a:t>
            </a:r>
          </a:p>
          <a:p>
            <a:pPr lvl="2"/>
            <a:r>
              <a:rPr lang="en-US" dirty="0" smtClean="0"/>
              <a:t>Write R code that computes the mean degree and shows a plot of the histogram of degrees.  Verify this with </a:t>
            </a:r>
            <a:r>
              <a:rPr lang="en-US" dirty="0" err="1" smtClean="0"/>
              <a:t>Gephi</a:t>
            </a:r>
            <a:r>
              <a:rPr lang="en-US" dirty="0" smtClean="0"/>
              <a:t>.</a:t>
            </a:r>
          </a:p>
          <a:p>
            <a:pPr lvl="2"/>
            <a:r>
              <a:rPr lang="en-US" dirty="0" smtClean="0"/>
              <a:t>Perform a K-S test for the following:</a:t>
            </a:r>
          </a:p>
          <a:p>
            <a:pPr lvl="3"/>
            <a:r>
              <a:rPr lang="en-US" dirty="0" smtClean="0"/>
              <a:t>Test if the distribution of degrees is Poisson. (reuse K-S code)</a:t>
            </a:r>
          </a:p>
          <a:p>
            <a:pPr lvl="3"/>
            <a:r>
              <a:rPr lang="en-US" dirty="0" smtClean="0"/>
              <a:t>Test if the distribution of degrees is a Power Law. (</a:t>
            </a:r>
            <a:r>
              <a:rPr lang="en-US" dirty="0" err="1" smtClean="0"/>
              <a:t>igraph</a:t>
            </a:r>
            <a:r>
              <a:rPr lang="en-US" dirty="0" smtClean="0"/>
              <a:t>)</a:t>
            </a:r>
          </a:p>
          <a:p>
            <a:pPr lvl="1"/>
            <a:r>
              <a:rPr lang="en-US" dirty="0" smtClean="0"/>
              <a:t>You should submit:</a:t>
            </a:r>
          </a:p>
          <a:p>
            <a:pPr lvl="2"/>
            <a:r>
              <a:rPr lang="en-US" dirty="0" smtClean="0"/>
              <a:t>A production level R-script.</a:t>
            </a:r>
          </a:p>
          <a:p>
            <a:pPr lvl="2"/>
            <a:r>
              <a:rPr lang="en-US" dirty="0" smtClean="0"/>
              <a:t>A text document summarizing your findings.</a:t>
            </a:r>
          </a:p>
          <a:p>
            <a:pPr lvl="2"/>
            <a:r>
              <a:rPr lang="en-US" dirty="0" smtClean="0"/>
              <a:t>Read Statistical Thinking for Programmers pages 93-97.</a:t>
            </a:r>
          </a:p>
        </p:txBody>
      </p:sp>
    </p:spTree>
    <p:extLst>
      <p:ext uri="{BB962C8B-B14F-4D97-AF65-F5344CB8AC3E}">
        <p14:creationId xmlns:p14="http://schemas.microsoft.com/office/powerpoint/2010/main" val="187598425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Linear Regression Assumptions</a:t>
            </a:r>
            <a:endParaRPr lang="en-US" dirty="0"/>
          </a:p>
        </p:txBody>
      </p:sp>
      <p:sp>
        <p:nvSpPr>
          <p:cNvPr id="3" name="Text Placeholder 2"/>
          <p:cNvSpPr>
            <a:spLocks noGrp="1"/>
          </p:cNvSpPr>
          <p:nvPr>
            <p:ph type="body" sz="quarter" idx="11"/>
          </p:nvPr>
        </p:nvSpPr>
        <p:spPr>
          <a:xfrm>
            <a:off x="771345" y="1363508"/>
            <a:ext cx="8197114" cy="5245522"/>
          </a:xfrm>
        </p:spPr>
        <p:txBody>
          <a:bodyPr/>
          <a:lstStyle/>
          <a:p>
            <a:r>
              <a:rPr lang="en-US" dirty="0" smtClean="0"/>
              <a:t>Linear relationship between dependent variable and independent variables.</a:t>
            </a:r>
          </a:p>
          <a:p>
            <a:endParaRPr lang="en-US" dirty="0" smtClean="0"/>
          </a:p>
          <a:p>
            <a:r>
              <a:rPr lang="en-US" dirty="0" smtClean="0"/>
              <a:t>Measurement error is random.</a:t>
            </a:r>
          </a:p>
          <a:p>
            <a:endParaRPr lang="en-US" dirty="0" smtClean="0"/>
          </a:p>
          <a:p>
            <a:r>
              <a:rPr lang="en-US" dirty="0" smtClean="0"/>
              <a:t>Residuals are homoscedastic.  </a:t>
            </a:r>
            <a:r>
              <a:rPr lang="en-US" dirty="0" err="1" smtClean="0"/>
              <a:t>I.e</a:t>
            </a:r>
            <a:r>
              <a:rPr lang="en-US" dirty="0" smtClean="0"/>
              <a:t>, the errors are the same across all groups of independent variables.</a:t>
            </a:r>
          </a:p>
          <a:p>
            <a:endParaRPr lang="en-US" dirty="0" smtClean="0"/>
          </a:p>
        </p:txBody>
      </p:sp>
    </p:spTree>
    <p:extLst>
      <p:ext uri="{BB962C8B-B14F-4D97-AF65-F5344CB8AC3E}">
        <p14:creationId xmlns:p14="http://schemas.microsoft.com/office/powerpoint/2010/main" val="158132336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Homoscedasticity</a:t>
            </a:r>
            <a:endParaRPr lang="en-US" dirty="0"/>
          </a:p>
        </p:txBody>
      </p:sp>
      <p:sp>
        <p:nvSpPr>
          <p:cNvPr id="3" name="Text Placeholder 2"/>
          <p:cNvSpPr>
            <a:spLocks noGrp="1"/>
          </p:cNvSpPr>
          <p:nvPr>
            <p:ph type="body" sz="quarter" idx="11"/>
          </p:nvPr>
        </p:nvSpPr>
        <p:spPr>
          <a:xfrm>
            <a:off x="771345" y="1363508"/>
            <a:ext cx="8197114" cy="5245522"/>
          </a:xfrm>
        </p:spPr>
        <p:txBody>
          <a:bodyPr/>
          <a:lstStyle/>
          <a:p>
            <a:r>
              <a:rPr lang="en-US" dirty="0" smtClean="0"/>
              <a:t>Our assumed model:</a:t>
            </a:r>
          </a:p>
          <a:p>
            <a:endParaRPr lang="en-US" dirty="0"/>
          </a:p>
          <a:p>
            <a:endParaRPr lang="en-US" dirty="0" smtClean="0"/>
          </a:p>
          <a:p>
            <a:pPr lvl="1"/>
            <a:r>
              <a:rPr lang="en-US" dirty="0" smtClean="0"/>
              <a:t>Know that </a:t>
            </a:r>
            <a:r>
              <a:rPr lang="en-US" dirty="0" err="1" smtClean="0"/>
              <a:t>m,b</a:t>
            </a:r>
            <a:r>
              <a:rPr lang="en-US" dirty="0" smtClean="0"/>
              <a:t>,    are all fixed parameters in that model.</a:t>
            </a:r>
            <a:endParaRPr lang="en-US" dirty="0"/>
          </a:p>
          <a:p>
            <a:r>
              <a:rPr lang="en-US" dirty="0" smtClean="0"/>
              <a:t>Compare with:</a:t>
            </a:r>
          </a:p>
          <a:p>
            <a:endParaRPr lang="en-US" dirty="0" smtClean="0"/>
          </a:p>
        </p:txBody>
      </p:sp>
      <mc:AlternateContent xmlns:mc="http://schemas.openxmlformats.org/markup-compatibility/2006" xmlns:a14="http://schemas.microsoft.com/office/drawing/2010/main">
        <mc:Choice Requires="a14">
          <p:sp>
            <p:nvSpPr>
              <p:cNvPr id="4" name="TextBox 3"/>
              <p:cNvSpPr txBox="1"/>
              <p:nvPr/>
            </p:nvSpPr>
            <p:spPr>
              <a:xfrm>
                <a:off x="3669701" y="1732840"/>
                <a:ext cx="240040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𝑦</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m:t>
                      </m:r>
                      <m:r>
                        <a:rPr lang="en-US" sz="2400" b="0" i="1" smtClean="0">
                          <a:latin typeface="Cambria Math" panose="02040503050406030204" pitchFamily="18" charset="0"/>
                        </a:rPr>
                        <m:t>𝑚</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m:t>
                      </m:r>
                      <m:r>
                        <a:rPr lang="en-US" sz="2400" b="0" i="1" smtClean="0">
                          <a:latin typeface="Cambria Math" panose="02040503050406030204" pitchFamily="18" charset="0"/>
                        </a:rPr>
                        <m:t>𝑏</m:t>
                      </m:r>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𝜖</m:t>
                          </m:r>
                        </m:e>
                        <m:sub>
                          <m:r>
                            <a:rPr lang="en-US" sz="2400" b="0" i="1" smtClean="0">
                              <a:latin typeface="Cambria Math" panose="02040503050406030204" pitchFamily="18" charset="0"/>
                            </a:rPr>
                            <m:t>𝑖</m:t>
                          </m:r>
                        </m:sub>
                      </m:sSub>
                    </m:oMath>
                  </m:oMathPara>
                </a14:m>
                <a:endParaRPr lang="en-US" sz="2400" b="0" dirty="0" smtClean="0"/>
              </a:p>
            </p:txBody>
          </p:sp>
        </mc:Choice>
        <mc:Fallback xmlns="">
          <p:sp>
            <p:nvSpPr>
              <p:cNvPr id="4" name="TextBox 3"/>
              <p:cNvSpPr txBox="1">
                <a:spLocks noRot="1" noChangeAspect="1" noMove="1" noResize="1" noEditPoints="1" noAdjustHandles="1" noChangeArrowheads="1" noChangeShapeType="1" noTextEdit="1"/>
              </p:cNvSpPr>
              <p:nvPr/>
            </p:nvSpPr>
            <p:spPr>
              <a:xfrm>
                <a:off x="3669701" y="1732840"/>
                <a:ext cx="2400401" cy="369332"/>
              </a:xfrm>
              <a:prstGeom prst="rect">
                <a:avLst/>
              </a:prstGeom>
              <a:blipFill rotWithShape="0">
                <a:blip r:embed="rId2"/>
                <a:stretch>
                  <a:fillRect l="-2792" r="-508"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4124408" y="2252453"/>
                <a:ext cx="149098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𝜖</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m:t>
                      </m:r>
                      <m:r>
                        <a:rPr lang="en-US" sz="2400" b="0" i="1" smtClean="0">
                          <a:latin typeface="Cambria Math" panose="02040503050406030204" pitchFamily="18" charset="0"/>
                        </a:rPr>
                        <m:t>𝑁</m:t>
                      </m:r>
                      <m:r>
                        <a:rPr lang="en-US" sz="2400" b="0" i="1" smtClean="0">
                          <a:latin typeface="Cambria Math" panose="02040503050406030204" pitchFamily="18" charset="0"/>
                        </a:rPr>
                        <m:t>(0,</m:t>
                      </m:r>
                      <m:r>
                        <a:rPr lang="en-US" sz="2400" b="0" i="1" smtClean="0">
                          <a:latin typeface="Cambria Math" panose="02040503050406030204" pitchFamily="18" charset="0"/>
                          <a:ea typeface="Cambria Math" panose="02040503050406030204" pitchFamily="18" charset="0"/>
                        </a:rPr>
                        <m:t>𝜎</m:t>
                      </m:r>
                      <m:r>
                        <a:rPr lang="en-US" sz="2400" b="0" i="1" smtClean="0">
                          <a:latin typeface="Cambria Math" panose="02040503050406030204" pitchFamily="18" charset="0"/>
                          <a:ea typeface="Cambria Math" panose="02040503050406030204" pitchFamily="18" charset="0"/>
                        </a:rPr>
                        <m:t>)</m:t>
                      </m:r>
                    </m:oMath>
                  </m:oMathPara>
                </a14:m>
                <a:endParaRPr lang="en-US" sz="2400" b="0" dirty="0" smtClean="0"/>
              </a:p>
            </p:txBody>
          </p:sp>
        </mc:Choice>
        <mc:Fallback xmlns="">
          <p:sp>
            <p:nvSpPr>
              <p:cNvPr id="5" name="TextBox 4"/>
              <p:cNvSpPr txBox="1">
                <a:spLocks noRot="1" noChangeAspect="1" noMove="1" noResize="1" noEditPoints="1" noAdjustHandles="1" noChangeArrowheads="1" noChangeShapeType="1" noTextEdit="1"/>
              </p:cNvSpPr>
              <p:nvPr/>
            </p:nvSpPr>
            <p:spPr>
              <a:xfrm>
                <a:off x="4124408" y="2252453"/>
                <a:ext cx="1490986" cy="369332"/>
              </a:xfrm>
              <a:prstGeom prst="rect">
                <a:avLst/>
              </a:prstGeom>
              <a:blipFill rotWithShape="0">
                <a:blip r:embed="rId3"/>
                <a:stretch>
                  <a:fillRect l="-2459" r="-6967" b="-344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3669701" y="3559934"/>
                <a:ext cx="240040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𝑦</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m:t>
                      </m:r>
                      <m:r>
                        <a:rPr lang="en-US" sz="2400" b="0" i="1" smtClean="0">
                          <a:latin typeface="Cambria Math" panose="02040503050406030204" pitchFamily="18" charset="0"/>
                        </a:rPr>
                        <m:t>𝑚</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m:t>
                      </m:r>
                      <m:r>
                        <a:rPr lang="en-US" sz="2400" b="0" i="1" smtClean="0">
                          <a:latin typeface="Cambria Math" panose="02040503050406030204" pitchFamily="18" charset="0"/>
                        </a:rPr>
                        <m:t>𝑏</m:t>
                      </m:r>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𝜖</m:t>
                          </m:r>
                        </m:e>
                        <m:sub>
                          <m:r>
                            <a:rPr lang="en-US" sz="2400" b="0" i="1" smtClean="0">
                              <a:latin typeface="Cambria Math" panose="02040503050406030204" pitchFamily="18" charset="0"/>
                            </a:rPr>
                            <m:t>𝑖</m:t>
                          </m:r>
                        </m:sub>
                      </m:sSub>
                    </m:oMath>
                  </m:oMathPara>
                </a14:m>
                <a:endParaRPr lang="en-US" sz="2400" b="0" dirty="0" smtClean="0"/>
              </a:p>
            </p:txBody>
          </p:sp>
        </mc:Choice>
        <mc:Fallback xmlns="">
          <p:sp>
            <p:nvSpPr>
              <p:cNvPr id="6" name="TextBox 5"/>
              <p:cNvSpPr txBox="1">
                <a:spLocks noRot="1" noChangeAspect="1" noMove="1" noResize="1" noEditPoints="1" noAdjustHandles="1" noChangeArrowheads="1" noChangeShapeType="1" noTextEdit="1"/>
              </p:cNvSpPr>
              <p:nvPr/>
            </p:nvSpPr>
            <p:spPr>
              <a:xfrm>
                <a:off x="3669701" y="3559934"/>
                <a:ext cx="2400401" cy="369332"/>
              </a:xfrm>
              <a:prstGeom prst="rect">
                <a:avLst/>
              </a:prstGeom>
              <a:blipFill rotWithShape="0">
                <a:blip r:embed="rId4"/>
                <a:stretch>
                  <a:fillRect l="-2792" r="-508"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4124408" y="4079547"/>
                <a:ext cx="169674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𝜖</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𝑁</m:t>
                          </m:r>
                          <m:r>
                            <a:rPr lang="en-US" sz="2400" b="0" i="1" smtClean="0">
                              <a:latin typeface="Cambria Math" panose="02040503050406030204" pitchFamily="18" charset="0"/>
                            </a:rPr>
                            <m:t>(0,</m:t>
                          </m:r>
                          <m:r>
                            <a:rPr lang="en-US" sz="2400" b="0" i="1" smtClean="0">
                              <a:latin typeface="Cambria Math" panose="02040503050406030204" pitchFamily="18" charset="0"/>
                            </a:rPr>
                            <m:t>𝑒</m:t>
                          </m:r>
                        </m:e>
                        <m:sup>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𝑖</m:t>
                              </m:r>
                            </m:sub>
                          </m:sSub>
                        </m:sup>
                      </m:sSup>
                      <m:r>
                        <a:rPr lang="en-US" sz="2400" b="0" i="1" smtClean="0">
                          <a:latin typeface="Cambria Math" panose="02040503050406030204" pitchFamily="18" charset="0"/>
                        </a:rPr>
                        <m:t>)</m:t>
                      </m:r>
                    </m:oMath>
                  </m:oMathPara>
                </a14:m>
                <a:endParaRPr lang="en-US" sz="2400" b="0" dirty="0" smtClean="0"/>
              </a:p>
            </p:txBody>
          </p:sp>
        </mc:Choice>
        <mc:Fallback xmlns="">
          <p:sp>
            <p:nvSpPr>
              <p:cNvPr id="7" name="TextBox 6"/>
              <p:cNvSpPr txBox="1">
                <a:spLocks noRot="1" noChangeAspect="1" noMove="1" noResize="1" noEditPoints="1" noAdjustHandles="1" noChangeArrowheads="1" noChangeShapeType="1" noTextEdit="1"/>
              </p:cNvSpPr>
              <p:nvPr/>
            </p:nvSpPr>
            <p:spPr>
              <a:xfrm>
                <a:off x="4124408" y="4079547"/>
                <a:ext cx="1696747" cy="369332"/>
              </a:xfrm>
              <a:prstGeom prst="rect">
                <a:avLst/>
              </a:prstGeom>
              <a:blipFill rotWithShape="0">
                <a:blip r:embed="rId5"/>
                <a:stretch>
                  <a:fillRect l="-2158" r="-6115" b="-34426"/>
                </a:stretch>
              </a:blipFill>
            </p:spPr>
            <p:txBody>
              <a:bodyPr/>
              <a:lstStyle/>
              <a:p>
                <a:r>
                  <a:rPr lang="en-US">
                    <a:noFill/>
                  </a:rPr>
                  <a:t> </a:t>
                </a:r>
              </a:p>
            </p:txBody>
          </p:sp>
        </mc:Fallback>
      </mc:AlternateContent>
    </p:spTree>
    <p:extLst>
      <p:ext uri="{BB962C8B-B14F-4D97-AF65-F5344CB8AC3E}">
        <p14:creationId xmlns:p14="http://schemas.microsoft.com/office/powerpoint/2010/main" val="318205079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Homoscedasticity</a:t>
            </a:r>
            <a:endParaRPr lang="en-US" dirty="0"/>
          </a:p>
        </p:txBody>
      </p:sp>
      <p:pic>
        <p:nvPicPr>
          <p:cNvPr id="9" name="Picture 8"/>
          <p:cNvPicPr>
            <a:picLocks noChangeAspect="1"/>
          </p:cNvPicPr>
          <p:nvPr/>
        </p:nvPicPr>
        <p:blipFill rotWithShape="1">
          <a:blip r:embed="rId2"/>
          <a:srcRect b="63367"/>
          <a:stretch/>
        </p:blipFill>
        <p:spPr>
          <a:xfrm>
            <a:off x="1648628" y="1718534"/>
            <a:ext cx="6230919" cy="3423833"/>
          </a:xfrm>
          <a:prstGeom prst="rect">
            <a:avLst/>
          </a:prstGeom>
        </p:spPr>
      </p:pic>
    </p:spTree>
    <p:extLst>
      <p:ext uri="{BB962C8B-B14F-4D97-AF65-F5344CB8AC3E}">
        <p14:creationId xmlns:p14="http://schemas.microsoft.com/office/powerpoint/2010/main" val="376714806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Leverage and Cook’s Distance</a:t>
            </a:r>
            <a:endParaRPr lang="en-US" dirty="0"/>
          </a:p>
        </p:txBody>
      </p:sp>
      <p:sp>
        <p:nvSpPr>
          <p:cNvPr id="4" name="Text Placeholder 2"/>
          <p:cNvSpPr>
            <a:spLocks noGrp="1"/>
          </p:cNvSpPr>
          <p:nvPr>
            <p:ph type="body" sz="quarter" idx="11"/>
          </p:nvPr>
        </p:nvSpPr>
        <p:spPr>
          <a:xfrm>
            <a:off x="771345" y="1363508"/>
            <a:ext cx="8197114" cy="5245522"/>
          </a:xfrm>
        </p:spPr>
        <p:txBody>
          <a:bodyPr/>
          <a:lstStyle/>
          <a:p>
            <a:r>
              <a:rPr lang="en-US" dirty="0" smtClean="0"/>
              <a:t>Linear regression fits a line based on the means of the y and x values. It fits a line that goes through the means of both values.</a:t>
            </a:r>
          </a:p>
          <a:p>
            <a:r>
              <a:rPr lang="en-US" dirty="0" smtClean="0"/>
              <a:t>The line pivots around that point relative to the pull of each point. Points that are further away from the mean pull harder on the slope.</a:t>
            </a:r>
          </a:p>
          <a:p>
            <a:r>
              <a:rPr lang="en-US" dirty="0" smtClean="0"/>
              <a:t>Another way to quantify the ‘pull’ of each point, is to fit the line to the data without each point and see how the parameters move.  This is called Cook’s Distance.</a:t>
            </a:r>
          </a:p>
          <a:p>
            <a:endParaRPr lang="en-US" dirty="0" smtClean="0"/>
          </a:p>
        </p:txBody>
      </p:sp>
    </p:spTree>
    <p:extLst>
      <p:ext uri="{BB962C8B-B14F-4D97-AF65-F5344CB8AC3E}">
        <p14:creationId xmlns:p14="http://schemas.microsoft.com/office/powerpoint/2010/main" val="388493826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371600" y="185596"/>
            <a:ext cx="6400800" cy="6400800"/>
          </a:xfrm>
          <a:prstGeom prst="rect">
            <a:avLst/>
          </a:prstGeom>
        </p:spPr>
      </p:pic>
    </p:spTree>
    <p:extLst>
      <p:ext uri="{BB962C8B-B14F-4D97-AF65-F5344CB8AC3E}">
        <p14:creationId xmlns:p14="http://schemas.microsoft.com/office/powerpoint/2010/main" val="1158940945"/>
      </p:ext>
    </p:extLst>
  </p:cSld>
  <p:clrMapOvr>
    <a:masterClrMapping/>
  </p:clrMapOvr>
  <p:timing>
    <p:tnLst>
      <p:par>
        <p:cTn id="1" dur="indefinite" restart="never" nodeType="tmRoot"/>
      </p:par>
    </p:tnLst>
  </p:timing>
</p:sld>
</file>

<file path=ppt/theme/theme1.xml><?xml version="1.0" encoding="utf-8"?>
<a:theme xmlns:a="http://schemas.openxmlformats.org/drawingml/2006/main" name="1_Custom Design">
  <a:themeElements>
    <a:clrScheme name="UW Brand">
      <a:dk1>
        <a:srgbClr val="33006F"/>
      </a:dk1>
      <a:lt1>
        <a:srgbClr val="E8D3A2"/>
      </a:lt1>
      <a:dk2>
        <a:srgbClr val="33006F"/>
      </a:dk2>
      <a:lt2>
        <a:srgbClr val="FFFFFF"/>
      </a:lt2>
      <a:accent1>
        <a:srgbClr val="33006F"/>
      </a:accent1>
      <a:accent2>
        <a:srgbClr val="E8D3A2"/>
      </a:accent2>
      <a:accent3>
        <a:srgbClr val="FFFFFF"/>
      </a:accent3>
      <a:accent4>
        <a:srgbClr val="D8D9DA"/>
      </a:accent4>
      <a:accent5>
        <a:srgbClr val="999999"/>
      </a:accent5>
      <a:accent6>
        <a:srgbClr val="917B4C"/>
      </a:accent6>
      <a:hlink>
        <a:srgbClr val="D8D9DA"/>
      </a:hlink>
      <a:folHlink>
        <a:srgbClr val="999999"/>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2_Custom Design">
  <a:themeElements>
    <a:clrScheme name="UW Brand">
      <a:dk1>
        <a:srgbClr val="33006F"/>
      </a:dk1>
      <a:lt1>
        <a:srgbClr val="E8D3A2"/>
      </a:lt1>
      <a:dk2>
        <a:srgbClr val="33006F"/>
      </a:dk2>
      <a:lt2>
        <a:srgbClr val="FFFFFF"/>
      </a:lt2>
      <a:accent1>
        <a:srgbClr val="33006F"/>
      </a:accent1>
      <a:accent2>
        <a:srgbClr val="E8D3A2"/>
      </a:accent2>
      <a:accent3>
        <a:srgbClr val="FFFFFF"/>
      </a:accent3>
      <a:accent4>
        <a:srgbClr val="D8D9DA"/>
      </a:accent4>
      <a:accent5>
        <a:srgbClr val="999999"/>
      </a:accent5>
      <a:accent6>
        <a:srgbClr val="917B4C"/>
      </a:accent6>
      <a:hlink>
        <a:srgbClr val="D8D9DA"/>
      </a:hlink>
      <a:folHlink>
        <a:srgbClr val="999999"/>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29064</TotalTime>
  <Words>2205</Words>
  <Application>Microsoft Office PowerPoint</Application>
  <PresentationFormat>On-screen Show (4:3)</PresentationFormat>
  <Paragraphs>388</Paragraphs>
  <Slides>43</Slides>
  <Notes>0</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43</vt:i4>
      </vt:variant>
    </vt:vector>
  </HeadingPairs>
  <TitlesOfParts>
    <vt:vector size="52" baseType="lpstr">
      <vt:lpstr>Arial</vt:lpstr>
      <vt:lpstr>Calibri</vt:lpstr>
      <vt:lpstr>Cambria Math</vt:lpstr>
      <vt:lpstr>Encode Sans Normal Black</vt:lpstr>
      <vt:lpstr>Lucida Grande</vt:lpstr>
      <vt:lpstr>Open Sans Light</vt:lpstr>
      <vt:lpstr>Uni Sans Regular</vt:lpstr>
      <vt:lpstr>1_Custom Design</vt:lpstr>
      <vt:lpstr>2_Custom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Alanya Cannon</dc:creator>
  <cp:lastModifiedBy>Nicholas McClure</cp:lastModifiedBy>
  <cp:revision>321</cp:revision>
  <dcterms:created xsi:type="dcterms:W3CDTF">2014-10-14T00:51:43Z</dcterms:created>
  <dcterms:modified xsi:type="dcterms:W3CDTF">2015-07-27T02:07:45Z</dcterms:modified>
</cp:coreProperties>
</file>